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21"/>
  </p:notesMasterIdLst>
  <p:sldIdLst>
    <p:sldId id="257" r:id="rId5"/>
    <p:sldId id="298" r:id="rId6"/>
    <p:sldId id="299" r:id="rId7"/>
    <p:sldId id="308" r:id="rId8"/>
    <p:sldId id="310" r:id="rId9"/>
    <p:sldId id="304" r:id="rId10"/>
    <p:sldId id="303" r:id="rId11"/>
    <p:sldId id="306" r:id="rId12"/>
    <p:sldId id="320" r:id="rId13"/>
    <p:sldId id="321" r:id="rId14"/>
    <p:sldId id="322" r:id="rId15"/>
    <p:sldId id="309" r:id="rId16"/>
    <p:sldId id="323" r:id="rId17"/>
    <p:sldId id="258" r:id="rId18"/>
    <p:sldId id="259" r:id="rId19"/>
    <p:sldId id="297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A86A5-7EF9-4D8E-9F79-06636BAD082D}" type="datetimeFigureOut">
              <a:rPr lang="es-ES" smtClean="0"/>
              <a:t>12/12/2014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B5CDA-8D57-41BA-9059-E9E9C1F21EB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2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baseline="0" dirty="0" smtClean="0"/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E2695-705C-4D58-B0C3-7355A46CFE25}" type="slidenum">
              <a:rPr lang="es-SV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4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8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6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0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6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6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2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5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7DE2-936E-4F32-8C8E-B361C01EDE6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7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EE98-3AB7-47FC-9704-73FA26A1350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76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29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01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22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2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1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92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1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5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7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1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7DE2-936E-4F32-8C8E-B361C01EDE6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43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EE98-3AB7-47FC-9704-73FA26A1350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73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33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0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2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6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72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43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5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9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12/12/2014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‹#›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15" imgW="2295525" imgH="1733550" progId="">
                  <p:embed/>
                </p:oleObj>
              </mc:Choice>
              <mc:Fallback>
                <p:oleObj r:id="rId15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</a:p>
        </p:txBody>
      </p:sp>
    </p:spTree>
    <p:extLst>
      <p:ext uri="{BB962C8B-B14F-4D97-AF65-F5344CB8AC3E}">
        <p14:creationId xmlns:p14="http://schemas.microsoft.com/office/powerpoint/2010/main" val="378508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12/12/2014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‹#›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17" imgW="2295525" imgH="1733550" progId="">
                  <p:embed/>
                </p:oleObj>
              </mc:Choice>
              <mc:Fallback>
                <p:oleObj r:id="rId17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12/12/2014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‹#›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17" imgW="2295525" imgH="1733550" progId="">
                  <p:embed/>
                </p:oleObj>
              </mc:Choice>
              <mc:Fallback>
                <p:oleObj r:id="rId17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12/12/2014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‹#›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r:id="rId15" imgW="2295525" imgH="1733550" progId="">
                  <p:embed/>
                </p:oleObj>
              </mc:Choice>
              <mc:Fallback>
                <p:oleObj r:id="rId15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a.int/ospesca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ica.int/busqueda/busqueda_archivo.aspx?Archivo=sgnt_40437_2_04092009.jp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http://www.sica.int/busqueda/busqueda_archivo.aspx?Archivo=sgnt_40437_1_04092009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30956" y="620688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es-SV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51719" y="5085184"/>
            <a:ext cx="5569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November</a:t>
            </a:r>
            <a:r>
              <a:rPr lang="es-CR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25-27, </a:t>
            </a:r>
            <a:r>
              <a:rPr lang="es-CR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2014, Santa Marta, Colombia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9182" y="764704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REPORT OF THE THIRD REGIONAL CAPACITY BUILDING WORKSHOP ON NON DETRIMENT FINDINGS FOR CITES AND FISHING AUTHORITIES IN CENTRAL AMERICA AND THE DOMINICAN REPUBLIC</a:t>
            </a:r>
            <a:endParaRPr lang="es-ES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0" y="2088143"/>
            <a:ext cx="7344816" cy="35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22655" y="4069521"/>
            <a:ext cx="7517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4365104"/>
            <a:ext cx="2818656" cy="1143000"/>
          </a:xfrm>
        </p:spPr>
        <p:txBody>
          <a:bodyPr/>
          <a:lstStyle/>
          <a:p>
            <a:r>
              <a:rPr lang="es-CR" sz="2000" dirty="0" err="1" smtClean="0">
                <a:solidFill>
                  <a:srgbClr val="FF0000"/>
                </a:solidFill>
              </a:rPr>
              <a:t>Biological</a:t>
            </a:r>
            <a:r>
              <a:rPr lang="es-CR" sz="2000" dirty="0" smtClean="0">
                <a:solidFill>
                  <a:srgbClr val="FF0000"/>
                </a:solidFill>
              </a:rPr>
              <a:t> </a:t>
            </a:r>
            <a:r>
              <a:rPr lang="es-CR" sz="2000" dirty="0" err="1" smtClean="0">
                <a:solidFill>
                  <a:srgbClr val="FF0000"/>
                </a:solidFill>
              </a:rPr>
              <a:t>samples</a:t>
            </a:r>
            <a:endParaRPr lang="es-CR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3105" t="15365" r="32143" b="5211"/>
          <a:stretch>
            <a:fillRect/>
          </a:stretch>
        </p:blipFill>
        <p:spPr bwMode="auto">
          <a:xfrm>
            <a:off x="179512" y="2636912"/>
            <a:ext cx="29158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3955" t="17632" r="32059" b="6043"/>
          <a:stretch>
            <a:fillRect/>
          </a:stretch>
        </p:blipFill>
        <p:spPr bwMode="auto">
          <a:xfrm rot="5400000">
            <a:off x="3977992" y="-9439"/>
            <a:ext cx="2952329" cy="42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33814" t="16373" r="32056" b="6684"/>
          <a:stretch>
            <a:fillRect/>
          </a:stretch>
        </p:blipFill>
        <p:spPr bwMode="auto">
          <a:xfrm>
            <a:off x="6300192" y="3637070"/>
            <a:ext cx="2562155" cy="322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1520" y="11967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Information</a:t>
            </a:r>
            <a:r>
              <a:rPr lang="es-C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CR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from</a:t>
            </a:r>
            <a:r>
              <a:rPr lang="es-C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CR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landing</a:t>
            </a:r>
            <a:endParaRPr lang="es-CR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0826" y="1989138"/>
            <a:ext cx="2736850" cy="2376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enerated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fisheries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landings</a:t>
            </a:r>
            <a:endParaRPr lang="es-E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96752"/>
            <a:ext cx="5616575" cy="473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34925" y="0"/>
            <a:chExt cx="9109075" cy="864000"/>
          </a:xfrm>
        </p:grpSpPr>
        <p:pic>
          <p:nvPicPr>
            <p:cNvPr id="6" name="Picture 2" descr="C:\Users\Yehudi\Desktop\Sayi-datos segundo muestreo\DCIM\100OLYMP\P228005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9794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C:\Users\Yehudi\Desktop\Sayi-datos segundo muestreo\chame\P51901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25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5" descr="C:\Users\Yehudi\Desktop\Sayi-datos segundo muestreo\chame\P518016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912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C:\Users\Yehudi\Desktop\Sayi-datos segundo muestreo\chame\P5180174.JPG"/>
            <p:cNvPicPr>
              <a:picLocks noChangeAspect="1" noChangeArrowheads="1"/>
            </p:cNvPicPr>
            <p:nvPr/>
          </p:nvPicPr>
          <p:blipFill>
            <a:blip r:embed="rId6" cstate="print"/>
            <a:srcRect l="54722" t="36550" r="10343" b="23577"/>
            <a:stretch>
              <a:fillRect/>
            </a:stretch>
          </p:blipFill>
          <p:spPr bwMode="auto">
            <a:xfrm>
              <a:off x="6588224" y="0"/>
              <a:ext cx="2555776" cy="86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8" descr="C:\Users\Yehudi\Desktop\Sayi-datos segundo muestreo\chame\P513010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428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C:\Users\Yehudi\Desktop\Sayi-datos segundo muestreo\chame\P520019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0"/>
              <a:ext cx="1152000" cy="8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 descr="C:\Users\Yehudi\Desktop\Sayi-datos segundo muestreo\chame\P5120098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6096" y="0"/>
              <a:ext cx="1152000" cy="8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625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marL="0" indent="0" algn="ctr">
              <a:buNone/>
            </a:pPr>
            <a:r>
              <a:rPr lang="es-ES" sz="3600" b="1" dirty="0" err="1" smtClean="0">
                <a:solidFill>
                  <a:srgbClr val="FF0000"/>
                </a:solidFill>
              </a:rPr>
              <a:t>With</a:t>
            </a:r>
            <a:r>
              <a:rPr lang="es-ES" sz="3600" b="1" dirty="0" smtClean="0">
                <a:solidFill>
                  <a:srgbClr val="FF0000"/>
                </a:solidFill>
              </a:rPr>
              <a:t> </a:t>
            </a:r>
            <a:r>
              <a:rPr lang="es-ES" sz="3600" b="1" dirty="0" err="1" smtClean="0">
                <a:solidFill>
                  <a:srgbClr val="FF0000"/>
                </a:solidFill>
              </a:rPr>
              <a:t>the</a:t>
            </a:r>
            <a:r>
              <a:rPr lang="es-ES" sz="3600" b="1" dirty="0" smtClean="0">
                <a:solidFill>
                  <a:srgbClr val="FF0000"/>
                </a:solidFill>
              </a:rPr>
              <a:t> </a:t>
            </a:r>
            <a:r>
              <a:rPr lang="es-ES" sz="3600" b="1" dirty="0" err="1" smtClean="0">
                <a:solidFill>
                  <a:srgbClr val="FF0000"/>
                </a:solidFill>
              </a:rPr>
              <a:t>inclusion</a:t>
            </a:r>
            <a:r>
              <a:rPr lang="es-ES" sz="3600" b="1" dirty="0" smtClean="0">
                <a:solidFill>
                  <a:srgbClr val="FF0000"/>
                </a:solidFill>
              </a:rPr>
              <a:t> of </a:t>
            </a:r>
            <a:r>
              <a:rPr lang="es-ES" sz="3600" b="1" dirty="0" err="1" smtClean="0">
                <a:solidFill>
                  <a:srgbClr val="FF0000"/>
                </a:solidFill>
              </a:rPr>
              <a:t>the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3600" b="1" dirty="0">
                <a:solidFill>
                  <a:srgbClr val="FF0000"/>
                </a:solidFill>
              </a:rPr>
              <a:t>n</a:t>
            </a:r>
            <a:r>
              <a:rPr lang="es-ES" sz="3600" b="1" dirty="0" smtClean="0">
                <a:solidFill>
                  <a:srgbClr val="FF0000"/>
                </a:solidFill>
              </a:rPr>
              <a:t>ew </a:t>
            </a:r>
            <a:r>
              <a:rPr lang="es-ES" sz="3600" b="1" dirty="0" err="1" smtClean="0">
                <a:solidFill>
                  <a:srgbClr val="FF0000"/>
                </a:solidFill>
              </a:rPr>
              <a:t>species</a:t>
            </a:r>
            <a:r>
              <a:rPr lang="es-ES" sz="3600" b="1" dirty="0" smtClean="0">
                <a:solidFill>
                  <a:srgbClr val="FF0000"/>
                </a:solidFill>
              </a:rPr>
              <a:t> of </a:t>
            </a:r>
            <a:r>
              <a:rPr lang="es-ES" sz="3600" b="1" dirty="0" err="1" smtClean="0">
                <a:solidFill>
                  <a:srgbClr val="FF0000"/>
                </a:solidFill>
              </a:rPr>
              <a:t>sharks</a:t>
            </a:r>
            <a:r>
              <a:rPr lang="es-ES" sz="3600" b="1" dirty="0" smtClean="0">
                <a:solidFill>
                  <a:srgbClr val="FF0000"/>
                </a:solidFill>
              </a:rPr>
              <a:t> and </a:t>
            </a:r>
            <a:r>
              <a:rPr lang="es-ES" sz="3600" b="1" dirty="0" err="1" smtClean="0">
                <a:solidFill>
                  <a:srgbClr val="FF0000"/>
                </a:solidFill>
              </a:rPr>
              <a:t>rays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3600" b="1" dirty="0" err="1" smtClean="0">
                <a:solidFill>
                  <a:srgbClr val="FF0000"/>
                </a:solidFill>
              </a:rPr>
              <a:t>CoP</a:t>
            </a:r>
            <a:r>
              <a:rPr lang="es-ES" sz="3600" b="1" dirty="0" smtClean="0">
                <a:solidFill>
                  <a:srgbClr val="FF0000"/>
                </a:solidFill>
              </a:rPr>
              <a:t> 16 CITES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6038"/>
            <a:ext cx="676875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99792" y="36450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007280" y="735670"/>
            <a:ext cx="75608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Background</a:t>
            </a:r>
            <a:endParaRPr lang="es-ES" sz="2600" kern="0" dirty="0"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600" kern="0" dirty="0" smtClean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Capacity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building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workshop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on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CITES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NDFs</a:t>
            </a: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September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2013 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(CITES,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Fisheries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authorities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)</a:t>
            </a: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Exchange of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experiences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between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coutnries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in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the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region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,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experiences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in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developing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methodologies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for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issuing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NDFs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(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ex.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USA 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&amp; IUCN).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Fisheries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Service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; CITES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Secretariat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&amp;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WCMC (Allison Ross)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Workstream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developed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to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provide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regional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follow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-up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between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s-ES" sz="2600" kern="0" dirty="0" err="1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authorities</a:t>
            </a: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kern="0" dirty="0"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Grupo de trabajo GTEAM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Acciones realizadas en el marco del GTEAM y PART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PAR-TIBURONES CENTROAMERICA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SV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Formularios de inspección y de monitoreo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SV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Que pesquerías se pueden monitorear con los formularios</a:t>
            </a:r>
          </a:p>
        </p:txBody>
      </p:sp>
      <p:sp>
        <p:nvSpPr>
          <p:cNvPr id="14" name="5 Título"/>
          <p:cNvSpPr txBox="1">
            <a:spLocks/>
          </p:cNvSpPr>
          <p:nvPr/>
        </p:nvSpPr>
        <p:spPr bwMode="auto">
          <a:xfrm>
            <a:off x="903338" y="811017"/>
            <a:ext cx="7128792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4000" dirty="0"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77057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Systematization</a:t>
            </a:r>
            <a:r>
              <a:rPr lang="es-ES" dirty="0" smtClean="0"/>
              <a:t> of </a:t>
            </a:r>
            <a:r>
              <a:rPr lang="es-ES" dirty="0" err="1" smtClean="0"/>
              <a:t>available</a:t>
            </a:r>
            <a:r>
              <a:rPr lang="es-ES" dirty="0" smtClean="0"/>
              <a:t> regional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issuing</a:t>
            </a:r>
            <a:r>
              <a:rPr lang="es-ES" dirty="0" smtClean="0"/>
              <a:t> </a:t>
            </a:r>
            <a:r>
              <a:rPr lang="es-ES" dirty="0" err="1" smtClean="0"/>
              <a:t>NDFs</a:t>
            </a:r>
            <a:r>
              <a:rPr lang="es-ES" dirty="0" smtClean="0"/>
              <a:t> (regional </a:t>
            </a:r>
            <a:r>
              <a:rPr lang="es-ES" dirty="0" err="1" smtClean="0"/>
              <a:t>management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 smtClean="0"/>
              <a:t>2nd workshop in </a:t>
            </a:r>
            <a:r>
              <a:rPr lang="es-ES" dirty="0" err="1" smtClean="0"/>
              <a:t>March</a:t>
            </a:r>
            <a:r>
              <a:rPr lang="es-ES" dirty="0" smtClean="0"/>
              <a:t> </a:t>
            </a:r>
            <a:r>
              <a:rPr lang="es-ES" dirty="0" smtClean="0"/>
              <a:t>2014 Guatemala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participation</a:t>
            </a:r>
            <a:r>
              <a:rPr lang="es-ES" dirty="0" smtClean="0"/>
              <a:t> of </a:t>
            </a:r>
            <a:r>
              <a:rPr lang="es-ES" dirty="0" err="1" smtClean="0"/>
              <a:t>Fisheries</a:t>
            </a:r>
            <a:r>
              <a:rPr lang="es-ES" dirty="0" smtClean="0"/>
              <a:t> </a:t>
            </a:r>
            <a:r>
              <a:rPr lang="es-ES" dirty="0" smtClean="0"/>
              <a:t>&amp; CITES </a:t>
            </a:r>
            <a:r>
              <a:rPr lang="es-ES" dirty="0" err="1" smtClean="0"/>
              <a:t>Authorities</a:t>
            </a:r>
            <a:r>
              <a:rPr lang="es-ES" dirty="0" smtClean="0"/>
              <a:t> (CITES </a:t>
            </a:r>
            <a:r>
              <a:rPr lang="es-ES" dirty="0" err="1" smtClean="0"/>
              <a:t>Secretariat</a:t>
            </a:r>
            <a:r>
              <a:rPr lang="es-ES" dirty="0" smtClean="0"/>
              <a:t>, </a:t>
            </a:r>
            <a:r>
              <a:rPr lang="es-ES" dirty="0" err="1" smtClean="0"/>
              <a:t>Fish</a:t>
            </a:r>
            <a:r>
              <a:rPr lang="es-ES" dirty="0" smtClean="0"/>
              <a:t> and </a:t>
            </a:r>
            <a:r>
              <a:rPr lang="es-ES" dirty="0" smtClean="0"/>
              <a:t>Wildlife </a:t>
            </a:r>
            <a:r>
              <a:rPr lang="es-ES" dirty="0" err="1" smtClean="0"/>
              <a:t>Service</a:t>
            </a:r>
            <a:r>
              <a:rPr lang="es-ES" dirty="0" smtClean="0"/>
              <a:t>, NOAA, </a:t>
            </a:r>
            <a:r>
              <a:rPr lang="es-ES" dirty="0" smtClean="0"/>
              <a:t>WCMC)</a:t>
            </a:r>
            <a:endParaRPr lang="es-ES" dirty="0" smtClean="0"/>
          </a:p>
          <a:p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visits</a:t>
            </a:r>
            <a:r>
              <a:rPr lang="es-ES" dirty="0" smtClean="0"/>
              <a:t> to 7 </a:t>
            </a:r>
            <a:r>
              <a:rPr lang="es-ES" dirty="0" err="1" smtClean="0"/>
              <a:t>countries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region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20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CYVThrCab4A/TiTHxwcEvbI/AAAAAAAABP0/D9uWjyHiYXU/s1600/icono-facebook-ca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021288"/>
            <a:ext cx="657464" cy="648072"/>
          </a:xfrm>
          <a:prstGeom prst="rect">
            <a:avLst/>
          </a:prstGeom>
          <a:noFill/>
        </p:spPr>
      </p:pic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1239838" y="280988"/>
            <a:ext cx="729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39752" y="558924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0000"/>
                </a:solidFill>
                <a:latin typeface="Arial" charset="0"/>
                <a:cs typeface="Arial" charset="0"/>
                <a:hlinkClick r:id="rId3"/>
              </a:rPr>
              <a:t>http://www.sica.int/ospesca/</a:t>
            </a:r>
            <a:endParaRPr lang="es-E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               </a:t>
            </a:r>
            <a:r>
              <a:rPr lang="es-ES" sz="2800" dirty="0">
                <a:solidFill>
                  <a:srgbClr val="FFC000"/>
                </a:solidFill>
                <a:latin typeface="Arial" charset="0"/>
                <a:cs typeface="Arial" charset="0"/>
              </a:rPr>
              <a:t>SICA OSPESCA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>
            <a:fillRect/>
          </a:stretch>
        </p:blipFill>
        <p:spPr bwMode="auto">
          <a:xfrm>
            <a:off x="0" y="435051"/>
            <a:ext cx="9144000" cy="52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0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7"/>
          <p:cNvSpPr>
            <a:spLocks noChangeAspect="1" noChangeArrowheads="1"/>
          </p:cNvSpPr>
          <p:nvPr/>
        </p:nvSpPr>
        <p:spPr bwMode="auto">
          <a:xfrm>
            <a:off x="1763713" y="1628775"/>
            <a:ext cx="53959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419475" y="2133600"/>
            <a:ext cx="425450" cy="960438"/>
          </a:xfrm>
          <a:custGeom>
            <a:avLst/>
            <a:gdLst/>
            <a:ahLst/>
            <a:cxnLst>
              <a:cxn ang="0">
                <a:pos x="36" y="244"/>
              </a:cxn>
              <a:cxn ang="0">
                <a:pos x="0" y="244"/>
              </a:cxn>
              <a:cxn ang="0">
                <a:pos x="12" y="60"/>
              </a:cxn>
              <a:cxn ang="0">
                <a:pos x="12" y="48"/>
              </a:cxn>
              <a:cxn ang="0">
                <a:pos x="30" y="48"/>
              </a:cxn>
              <a:cxn ang="0">
                <a:pos x="30" y="54"/>
              </a:cxn>
              <a:cxn ang="0">
                <a:pos x="42" y="54"/>
              </a:cxn>
              <a:cxn ang="0">
                <a:pos x="48" y="48"/>
              </a:cxn>
              <a:cxn ang="0">
                <a:pos x="54" y="36"/>
              </a:cxn>
              <a:cxn ang="0">
                <a:pos x="60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6"/>
              </a:cxn>
              <a:cxn ang="0">
                <a:pos x="72" y="0"/>
              </a:cxn>
              <a:cxn ang="0">
                <a:pos x="84" y="0"/>
              </a:cxn>
              <a:cxn ang="0">
                <a:pos x="101" y="6"/>
              </a:cxn>
              <a:cxn ang="0">
                <a:pos x="113" y="12"/>
              </a:cxn>
              <a:cxn ang="0">
                <a:pos x="107" y="30"/>
              </a:cxn>
              <a:cxn ang="0">
                <a:pos x="107" y="42"/>
              </a:cxn>
              <a:cxn ang="0">
                <a:pos x="101" y="48"/>
              </a:cxn>
              <a:cxn ang="0">
                <a:pos x="101" y="60"/>
              </a:cxn>
              <a:cxn ang="0">
                <a:pos x="95" y="71"/>
              </a:cxn>
              <a:cxn ang="0">
                <a:pos x="95" y="155"/>
              </a:cxn>
              <a:cxn ang="0">
                <a:pos x="89" y="173"/>
              </a:cxn>
              <a:cxn ang="0">
                <a:pos x="89" y="179"/>
              </a:cxn>
              <a:cxn ang="0">
                <a:pos x="84" y="184"/>
              </a:cxn>
              <a:cxn ang="0">
                <a:pos x="78" y="196"/>
              </a:cxn>
              <a:cxn ang="0">
                <a:pos x="66" y="208"/>
              </a:cxn>
              <a:cxn ang="0">
                <a:pos x="66" y="214"/>
              </a:cxn>
              <a:cxn ang="0">
                <a:pos x="54" y="214"/>
              </a:cxn>
              <a:cxn ang="0">
                <a:pos x="42" y="232"/>
              </a:cxn>
              <a:cxn ang="0">
                <a:pos x="36" y="238"/>
              </a:cxn>
              <a:cxn ang="0">
                <a:pos x="36" y="244"/>
              </a:cxn>
            </a:cxnLst>
            <a:rect l="0" t="0" r="r" b="b"/>
            <a:pathLst>
              <a:path w="113" h="244">
                <a:moveTo>
                  <a:pt x="36" y="244"/>
                </a:moveTo>
                <a:lnTo>
                  <a:pt x="0" y="244"/>
                </a:lnTo>
                <a:lnTo>
                  <a:pt x="12" y="60"/>
                </a:lnTo>
                <a:lnTo>
                  <a:pt x="12" y="48"/>
                </a:lnTo>
                <a:lnTo>
                  <a:pt x="30" y="48"/>
                </a:lnTo>
                <a:lnTo>
                  <a:pt x="30" y="54"/>
                </a:lnTo>
                <a:lnTo>
                  <a:pt x="42" y="54"/>
                </a:lnTo>
                <a:lnTo>
                  <a:pt x="48" y="48"/>
                </a:lnTo>
                <a:lnTo>
                  <a:pt x="54" y="36"/>
                </a:lnTo>
                <a:lnTo>
                  <a:pt x="60" y="30"/>
                </a:lnTo>
                <a:lnTo>
                  <a:pt x="60" y="24"/>
                </a:lnTo>
                <a:lnTo>
                  <a:pt x="66" y="18"/>
                </a:lnTo>
                <a:lnTo>
                  <a:pt x="66" y="6"/>
                </a:lnTo>
                <a:lnTo>
                  <a:pt x="72" y="0"/>
                </a:lnTo>
                <a:lnTo>
                  <a:pt x="84" y="0"/>
                </a:lnTo>
                <a:lnTo>
                  <a:pt x="101" y="6"/>
                </a:lnTo>
                <a:lnTo>
                  <a:pt x="113" y="12"/>
                </a:lnTo>
                <a:lnTo>
                  <a:pt x="107" y="30"/>
                </a:lnTo>
                <a:lnTo>
                  <a:pt x="107" y="42"/>
                </a:lnTo>
                <a:lnTo>
                  <a:pt x="101" y="48"/>
                </a:lnTo>
                <a:lnTo>
                  <a:pt x="101" y="60"/>
                </a:lnTo>
                <a:lnTo>
                  <a:pt x="95" y="71"/>
                </a:lnTo>
                <a:lnTo>
                  <a:pt x="95" y="155"/>
                </a:lnTo>
                <a:lnTo>
                  <a:pt x="89" y="173"/>
                </a:lnTo>
                <a:lnTo>
                  <a:pt x="89" y="179"/>
                </a:lnTo>
                <a:lnTo>
                  <a:pt x="84" y="184"/>
                </a:lnTo>
                <a:lnTo>
                  <a:pt x="78" y="196"/>
                </a:lnTo>
                <a:lnTo>
                  <a:pt x="66" y="208"/>
                </a:lnTo>
                <a:lnTo>
                  <a:pt x="66" y="214"/>
                </a:lnTo>
                <a:lnTo>
                  <a:pt x="54" y="214"/>
                </a:lnTo>
                <a:lnTo>
                  <a:pt x="42" y="232"/>
                </a:lnTo>
                <a:lnTo>
                  <a:pt x="36" y="238"/>
                </a:lnTo>
                <a:lnTo>
                  <a:pt x="36" y="244"/>
                </a:lnTo>
                <a:close/>
              </a:path>
            </a:pathLst>
          </a:cu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27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411413" y="2420938"/>
            <a:ext cx="1389062" cy="1573212"/>
          </a:xfrm>
          <a:custGeom>
            <a:avLst/>
            <a:gdLst/>
            <a:ahLst/>
            <a:cxnLst>
              <a:cxn ang="0">
                <a:pos x="281" y="0"/>
              </a:cxn>
              <a:cxn ang="0">
                <a:pos x="120" y="0"/>
              </a:cxn>
              <a:cxn ang="0">
                <a:pos x="120" y="54"/>
              </a:cxn>
              <a:cxn ang="0">
                <a:pos x="84" y="54"/>
              </a:cxn>
              <a:cxn ang="0">
                <a:pos x="96" y="66"/>
              </a:cxn>
              <a:cxn ang="0">
                <a:pos x="102" y="78"/>
              </a:cxn>
              <a:cxn ang="0">
                <a:pos x="108" y="84"/>
              </a:cxn>
              <a:cxn ang="0">
                <a:pos x="120" y="84"/>
              </a:cxn>
              <a:cxn ang="0">
                <a:pos x="125" y="90"/>
              </a:cxn>
              <a:cxn ang="0">
                <a:pos x="143" y="102"/>
              </a:cxn>
              <a:cxn ang="0">
                <a:pos x="155" y="119"/>
              </a:cxn>
              <a:cxn ang="0">
                <a:pos x="161" y="125"/>
              </a:cxn>
              <a:cxn ang="0">
                <a:pos x="173" y="131"/>
              </a:cxn>
              <a:cxn ang="0">
                <a:pos x="173" y="137"/>
              </a:cxn>
              <a:cxn ang="0">
                <a:pos x="167" y="143"/>
              </a:cxn>
              <a:cxn ang="0">
                <a:pos x="167" y="161"/>
              </a:cxn>
              <a:cxn ang="0">
                <a:pos x="54" y="161"/>
              </a:cxn>
              <a:cxn ang="0">
                <a:pos x="6" y="244"/>
              </a:cxn>
              <a:cxn ang="0">
                <a:pos x="12" y="244"/>
              </a:cxn>
              <a:cxn ang="0">
                <a:pos x="12" y="250"/>
              </a:cxn>
              <a:cxn ang="0">
                <a:pos x="18" y="250"/>
              </a:cxn>
              <a:cxn ang="0">
                <a:pos x="18" y="256"/>
              </a:cxn>
              <a:cxn ang="0">
                <a:pos x="6" y="268"/>
              </a:cxn>
              <a:cxn ang="0">
                <a:pos x="6" y="274"/>
              </a:cxn>
              <a:cxn ang="0">
                <a:pos x="12" y="286"/>
              </a:cxn>
              <a:cxn ang="0">
                <a:pos x="12" y="292"/>
              </a:cxn>
              <a:cxn ang="0">
                <a:pos x="6" y="304"/>
              </a:cxn>
              <a:cxn ang="0">
                <a:pos x="0" y="310"/>
              </a:cxn>
              <a:cxn ang="0">
                <a:pos x="0" y="322"/>
              </a:cxn>
              <a:cxn ang="0">
                <a:pos x="12" y="334"/>
              </a:cxn>
              <a:cxn ang="0">
                <a:pos x="72" y="369"/>
              </a:cxn>
              <a:cxn ang="0">
                <a:pos x="90" y="375"/>
              </a:cxn>
              <a:cxn ang="0">
                <a:pos x="137" y="375"/>
              </a:cxn>
              <a:cxn ang="0">
                <a:pos x="155" y="381"/>
              </a:cxn>
              <a:cxn ang="0">
                <a:pos x="167" y="381"/>
              </a:cxn>
              <a:cxn ang="0">
                <a:pos x="179" y="387"/>
              </a:cxn>
              <a:cxn ang="0">
                <a:pos x="191" y="399"/>
              </a:cxn>
              <a:cxn ang="0">
                <a:pos x="191" y="393"/>
              </a:cxn>
              <a:cxn ang="0">
                <a:pos x="203" y="369"/>
              </a:cxn>
              <a:cxn ang="0">
                <a:pos x="215" y="363"/>
              </a:cxn>
              <a:cxn ang="0">
                <a:pos x="239" y="346"/>
              </a:cxn>
              <a:cxn ang="0">
                <a:pos x="245" y="340"/>
              </a:cxn>
              <a:cxn ang="0">
                <a:pos x="245" y="328"/>
              </a:cxn>
              <a:cxn ang="0">
                <a:pos x="269" y="316"/>
              </a:cxn>
              <a:cxn ang="0">
                <a:pos x="287" y="298"/>
              </a:cxn>
              <a:cxn ang="0">
                <a:pos x="287" y="292"/>
              </a:cxn>
              <a:cxn ang="0">
                <a:pos x="281" y="292"/>
              </a:cxn>
              <a:cxn ang="0">
                <a:pos x="281" y="274"/>
              </a:cxn>
              <a:cxn ang="0">
                <a:pos x="370" y="203"/>
              </a:cxn>
              <a:cxn ang="0">
                <a:pos x="359" y="197"/>
              </a:cxn>
              <a:cxn ang="0">
                <a:pos x="341" y="179"/>
              </a:cxn>
              <a:cxn ang="0">
                <a:pos x="341" y="197"/>
              </a:cxn>
              <a:cxn ang="0">
                <a:pos x="347" y="203"/>
              </a:cxn>
              <a:cxn ang="0">
                <a:pos x="341" y="209"/>
              </a:cxn>
              <a:cxn ang="0">
                <a:pos x="341" y="215"/>
              </a:cxn>
              <a:cxn ang="0">
                <a:pos x="335" y="209"/>
              </a:cxn>
              <a:cxn ang="0">
                <a:pos x="335" y="197"/>
              </a:cxn>
              <a:cxn ang="0">
                <a:pos x="329" y="197"/>
              </a:cxn>
              <a:cxn ang="0">
                <a:pos x="317" y="191"/>
              </a:cxn>
              <a:cxn ang="0">
                <a:pos x="311" y="185"/>
              </a:cxn>
              <a:cxn ang="0">
                <a:pos x="311" y="179"/>
              </a:cxn>
              <a:cxn ang="0">
                <a:pos x="275" y="173"/>
              </a:cxn>
              <a:cxn ang="0">
                <a:pos x="281" y="0"/>
              </a:cxn>
            </a:cxnLst>
            <a:rect l="0" t="0" r="r" b="b"/>
            <a:pathLst>
              <a:path w="370" h="399">
                <a:moveTo>
                  <a:pt x="281" y="0"/>
                </a:moveTo>
                <a:lnTo>
                  <a:pt x="120" y="0"/>
                </a:lnTo>
                <a:lnTo>
                  <a:pt x="120" y="54"/>
                </a:lnTo>
                <a:lnTo>
                  <a:pt x="84" y="54"/>
                </a:lnTo>
                <a:lnTo>
                  <a:pt x="96" y="66"/>
                </a:lnTo>
                <a:lnTo>
                  <a:pt x="102" y="78"/>
                </a:lnTo>
                <a:lnTo>
                  <a:pt x="108" y="84"/>
                </a:lnTo>
                <a:lnTo>
                  <a:pt x="120" y="84"/>
                </a:lnTo>
                <a:lnTo>
                  <a:pt x="125" y="90"/>
                </a:lnTo>
                <a:lnTo>
                  <a:pt x="143" y="102"/>
                </a:lnTo>
                <a:lnTo>
                  <a:pt x="155" y="119"/>
                </a:lnTo>
                <a:lnTo>
                  <a:pt x="161" y="125"/>
                </a:lnTo>
                <a:lnTo>
                  <a:pt x="173" y="131"/>
                </a:lnTo>
                <a:lnTo>
                  <a:pt x="173" y="137"/>
                </a:lnTo>
                <a:lnTo>
                  <a:pt x="167" y="143"/>
                </a:lnTo>
                <a:lnTo>
                  <a:pt x="167" y="161"/>
                </a:lnTo>
                <a:lnTo>
                  <a:pt x="54" y="161"/>
                </a:lnTo>
                <a:lnTo>
                  <a:pt x="6" y="244"/>
                </a:lnTo>
                <a:lnTo>
                  <a:pt x="12" y="244"/>
                </a:lnTo>
                <a:lnTo>
                  <a:pt x="12" y="250"/>
                </a:lnTo>
                <a:lnTo>
                  <a:pt x="18" y="250"/>
                </a:lnTo>
                <a:lnTo>
                  <a:pt x="18" y="256"/>
                </a:lnTo>
                <a:lnTo>
                  <a:pt x="6" y="268"/>
                </a:lnTo>
                <a:lnTo>
                  <a:pt x="6" y="274"/>
                </a:lnTo>
                <a:lnTo>
                  <a:pt x="12" y="286"/>
                </a:lnTo>
                <a:lnTo>
                  <a:pt x="12" y="292"/>
                </a:lnTo>
                <a:lnTo>
                  <a:pt x="6" y="304"/>
                </a:lnTo>
                <a:lnTo>
                  <a:pt x="0" y="310"/>
                </a:lnTo>
                <a:lnTo>
                  <a:pt x="0" y="322"/>
                </a:lnTo>
                <a:lnTo>
                  <a:pt x="12" y="334"/>
                </a:lnTo>
                <a:lnTo>
                  <a:pt x="72" y="369"/>
                </a:lnTo>
                <a:lnTo>
                  <a:pt x="90" y="375"/>
                </a:lnTo>
                <a:lnTo>
                  <a:pt x="137" y="375"/>
                </a:lnTo>
                <a:lnTo>
                  <a:pt x="155" y="381"/>
                </a:lnTo>
                <a:lnTo>
                  <a:pt x="167" y="381"/>
                </a:lnTo>
                <a:lnTo>
                  <a:pt x="179" y="387"/>
                </a:lnTo>
                <a:lnTo>
                  <a:pt x="191" y="399"/>
                </a:lnTo>
                <a:lnTo>
                  <a:pt x="191" y="393"/>
                </a:lnTo>
                <a:lnTo>
                  <a:pt x="203" y="369"/>
                </a:lnTo>
                <a:lnTo>
                  <a:pt x="215" y="363"/>
                </a:lnTo>
                <a:lnTo>
                  <a:pt x="239" y="346"/>
                </a:lnTo>
                <a:lnTo>
                  <a:pt x="245" y="340"/>
                </a:lnTo>
                <a:lnTo>
                  <a:pt x="245" y="328"/>
                </a:lnTo>
                <a:lnTo>
                  <a:pt x="269" y="316"/>
                </a:lnTo>
                <a:lnTo>
                  <a:pt x="287" y="298"/>
                </a:lnTo>
                <a:lnTo>
                  <a:pt x="287" y="292"/>
                </a:lnTo>
                <a:lnTo>
                  <a:pt x="281" y="292"/>
                </a:lnTo>
                <a:lnTo>
                  <a:pt x="281" y="274"/>
                </a:lnTo>
                <a:lnTo>
                  <a:pt x="370" y="203"/>
                </a:lnTo>
                <a:lnTo>
                  <a:pt x="359" y="197"/>
                </a:lnTo>
                <a:lnTo>
                  <a:pt x="341" y="179"/>
                </a:lnTo>
                <a:lnTo>
                  <a:pt x="341" y="197"/>
                </a:lnTo>
                <a:lnTo>
                  <a:pt x="347" y="203"/>
                </a:lnTo>
                <a:lnTo>
                  <a:pt x="341" y="209"/>
                </a:lnTo>
                <a:lnTo>
                  <a:pt x="341" y="215"/>
                </a:lnTo>
                <a:lnTo>
                  <a:pt x="335" y="209"/>
                </a:lnTo>
                <a:lnTo>
                  <a:pt x="335" y="197"/>
                </a:lnTo>
                <a:lnTo>
                  <a:pt x="329" y="197"/>
                </a:lnTo>
                <a:lnTo>
                  <a:pt x="317" y="191"/>
                </a:lnTo>
                <a:lnTo>
                  <a:pt x="311" y="185"/>
                </a:lnTo>
                <a:lnTo>
                  <a:pt x="311" y="179"/>
                </a:lnTo>
                <a:lnTo>
                  <a:pt x="275" y="173"/>
                </a:lnTo>
                <a:lnTo>
                  <a:pt x="281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189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132138" y="3716338"/>
            <a:ext cx="874712" cy="561975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24" y="89"/>
              </a:cxn>
              <a:cxn ang="0">
                <a:pos x="36" y="101"/>
              </a:cxn>
              <a:cxn ang="0">
                <a:pos x="66" y="101"/>
              </a:cxn>
              <a:cxn ang="0">
                <a:pos x="90" y="113"/>
              </a:cxn>
              <a:cxn ang="0">
                <a:pos x="96" y="113"/>
              </a:cxn>
              <a:cxn ang="0">
                <a:pos x="114" y="125"/>
              </a:cxn>
              <a:cxn ang="0">
                <a:pos x="126" y="131"/>
              </a:cxn>
              <a:cxn ang="0">
                <a:pos x="132" y="137"/>
              </a:cxn>
              <a:cxn ang="0">
                <a:pos x="156" y="137"/>
              </a:cxn>
              <a:cxn ang="0">
                <a:pos x="162" y="143"/>
              </a:cxn>
              <a:cxn ang="0">
                <a:pos x="185" y="137"/>
              </a:cxn>
              <a:cxn ang="0">
                <a:pos x="197" y="137"/>
              </a:cxn>
              <a:cxn ang="0">
                <a:pos x="197" y="131"/>
              </a:cxn>
              <a:cxn ang="0">
                <a:pos x="209" y="131"/>
              </a:cxn>
              <a:cxn ang="0">
                <a:pos x="215" y="125"/>
              </a:cxn>
              <a:cxn ang="0">
                <a:pos x="215" y="113"/>
              </a:cxn>
              <a:cxn ang="0">
                <a:pos x="227" y="113"/>
              </a:cxn>
              <a:cxn ang="0">
                <a:pos x="233" y="119"/>
              </a:cxn>
              <a:cxn ang="0">
                <a:pos x="227" y="101"/>
              </a:cxn>
              <a:cxn ang="0">
                <a:pos x="221" y="95"/>
              </a:cxn>
              <a:cxn ang="0">
                <a:pos x="221" y="89"/>
              </a:cxn>
              <a:cxn ang="0">
                <a:pos x="227" y="71"/>
              </a:cxn>
              <a:cxn ang="0">
                <a:pos x="227" y="65"/>
              </a:cxn>
              <a:cxn ang="0">
                <a:pos x="209" y="59"/>
              </a:cxn>
              <a:cxn ang="0">
                <a:pos x="215" y="53"/>
              </a:cxn>
              <a:cxn ang="0">
                <a:pos x="215" y="47"/>
              </a:cxn>
              <a:cxn ang="0">
                <a:pos x="209" y="41"/>
              </a:cxn>
              <a:cxn ang="0">
                <a:pos x="197" y="47"/>
              </a:cxn>
              <a:cxn ang="0">
                <a:pos x="179" y="59"/>
              </a:cxn>
              <a:cxn ang="0">
                <a:pos x="156" y="59"/>
              </a:cxn>
              <a:cxn ang="0">
                <a:pos x="156" y="41"/>
              </a:cxn>
              <a:cxn ang="0">
                <a:pos x="144" y="41"/>
              </a:cxn>
              <a:cxn ang="0">
                <a:pos x="132" y="30"/>
              </a:cxn>
              <a:cxn ang="0">
                <a:pos x="126" y="36"/>
              </a:cxn>
              <a:cxn ang="0">
                <a:pos x="120" y="36"/>
              </a:cxn>
              <a:cxn ang="0">
                <a:pos x="114" y="30"/>
              </a:cxn>
              <a:cxn ang="0">
                <a:pos x="102" y="24"/>
              </a:cxn>
              <a:cxn ang="0">
                <a:pos x="84" y="12"/>
              </a:cxn>
              <a:cxn ang="0">
                <a:pos x="78" y="12"/>
              </a:cxn>
              <a:cxn ang="0">
                <a:pos x="78" y="0"/>
              </a:cxn>
              <a:cxn ang="0">
                <a:pos x="60" y="6"/>
              </a:cxn>
              <a:cxn ang="0">
                <a:pos x="54" y="12"/>
              </a:cxn>
              <a:cxn ang="0">
                <a:pos x="54" y="24"/>
              </a:cxn>
              <a:cxn ang="0">
                <a:pos x="36" y="41"/>
              </a:cxn>
              <a:cxn ang="0">
                <a:pos x="24" y="47"/>
              </a:cxn>
              <a:cxn ang="0">
                <a:pos x="18" y="53"/>
              </a:cxn>
              <a:cxn ang="0">
                <a:pos x="12" y="53"/>
              </a:cxn>
              <a:cxn ang="0">
                <a:pos x="0" y="77"/>
              </a:cxn>
            </a:cxnLst>
            <a:rect l="0" t="0" r="r" b="b"/>
            <a:pathLst>
              <a:path w="233" h="143">
                <a:moveTo>
                  <a:pt x="0" y="77"/>
                </a:moveTo>
                <a:lnTo>
                  <a:pt x="24" y="89"/>
                </a:lnTo>
                <a:lnTo>
                  <a:pt x="36" y="101"/>
                </a:lnTo>
                <a:lnTo>
                  <a:pt x="66" y="101"/>
                </a:lnTo>
                <a:lnTo>
                  <a:pt x="90" y="113"/>
                </a:lnTo>
                <a:lnTo>
                  <a:pt x="96" y="113"/>
                </a:lnTo>
                <a:lnTo>
                  <a:pt x="114" y="125"/>
                </a:lnTo>
                <a:lnTo>
                  <a:pt x="126" y="131"/>
                </a:lnTo>
                <a:lnTo>
                  <a:pt x="132" y="137"/>
                </a:lnTo>
                <a:lnTo>
                  <a:pt x="156" y="137"/>
                </a:lnTo>
                <a:lnTo>
                  <a:pt x="162" y="143"/>
                </a:lnTo>
                <a:lnTo>
                  <a:pt x="185" y="137"/>
                </a:lnTo>
                <a:lnTo>
                  <a:pt x="197" y="137"/>
                </a:lnTo>
                <a:lnTo>
                  <a:pt x="197" y="131"/>
                </a:lnTo>
                <a:lnTo>
                  <a:pt x="209" y="131"/>
                </a:lnTo>
                <a:lnTo>
                  <a:pt x="215" y="125"/>
                </a:lnTo>
                <a:lnTo>
                  <a:pt x="215" y="113"/>
                </a:lnTo>
                <a:lnTo>
                  <a:pt x="227" y="113"/>
                </a:lnTo>
                <a:lnTo>
                  <a:pt x="233" y="119"/>
                </a:lnTo>
                <a:lnTo>
                  <a:pt x="227" y="101"/>
                </a:lnTo>
                <a:lnTo>
                  <a:pt x="221" y="95"/>
                </a:lnTo>
                <a:lnTo>
                  <a:pt x="221" y="89"/>
                </a:lnTo>
                <a:lnTo>
                  <a:pt x="227" y="71"/>
                </a:lnTo>
                <a:lnTo>
                  <a:pt x="227" y="65"/>
                </a:lnTo>
                <a:lnTo>
                  <a:pt x="209" y="59"/>
                </a:lnTo>
                <a:lnTo>
                  <a:pt x="215" y="53"/>
                </a:lnTo>
                <a:lnTo>
                  <a:pt x="215" y="47"/>
                </a:lnTo>
                <a:lnTo>
                  <a:pt x="209" y="41"/>
                </a:lnTo>
                <a:lnTo>
                  <a:pt x="197" y="47"/>
                </a:lnTo>
                <a:lnTo>
                  <a:pt x="179" y="59"/>
                </a:lnTo>
                <a:lnTo>
                  <a:pt x="156" y="59"/>
                </a:lnTo>
                <a:lnTo>
                  <a:pt x="156" y="41"/>
                </a:lnTo>
                <a:lnTo>
                  <a:pt x="144" y="41"/>
                </a:lnTo>
                <a:lnTo>
                  <a:pt x="132" y="30"/>
                </a:lnTo>
                <a:lnTo>
                  <a:pt x="126" y="36"/>
                </a:lnTo>
                <a:lnTo>
                  <a:pt x="120" y="36"/>
                </a:lnTo>
                <a:lnTo>
                  <a:pt x="114" y="30"/>
                </a:lnTo>
                <a:lnTo>
                  <a:pt x="102" y="24"/>
                </a:lnTo>
                <a:lnTo>
                  <a:pt x="84" y="12"/>
                </a:lnTo>
                <a:lnTo>
                  <a:pt x="78" y="12"/>
                </a:lnTo>
                <a:lnTo>
                  <a:pt x="78" y="0"/>
                </a:lnTo>
                <a:lnTo>
                  <a:pt x="60" y="6"/>
                </a:lnTo>
                <a:lnTo>
                  <a:pt x="54" y="12"/>
                </a:lnTo>
                <a:lnTo>
                  <a:pt x="54" y="24"/>
                </a:lnTo>
                <a:lnTo>
                  <a:pt x="36" y="41"/>
                </a:lnTo>
                <a:lnTo>
                  <a:pt x="24" y="47"/>
                </a:lnTo>
                <a:lnTo>
                  <a:pt x="18" y="53"/>
                </a:lnTo>
                <a:lnTo>
                  <a:pt x="12" y="53"/>
                </a:lnTo>
                <a:lnTo>
                  <a:pt x="0" y="77"/>
                </a:lnTo>
                <a:close/>
              </a:path>
            </a:pathLst>
          </a:custGeom>
          <a:gradFill rotWithShape="1">
            <a:gsLst>
              <a:gs pos="0">
                <a:srgbClr val="FFFF43"/>
              </a:gs>
              <a:gs pos="100000">
                <a:srgbClr val="FFFF43">
                  <a:gamma/>
                  <a:shade val="46275"/>
                  <a:invGamma/>
                </a:srgbClr>
              </a:gs>
            </a:gsLst>
            <a:lin ang="54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407990" y="2996952"/>
            <a:ext cx="2184882" cy="1246436"/>
          </a:xfrm>
          <a:custGeom>
            <a:avLst/>
            <a:gdLst/>
            <a:ahLst/>
            <a:cxnLst>
              <a:cxn ang="0">
                <a:pos x="18" y="95"/>
              </a:cxn>
              <a:cxn ang="0">
                <a:pos x="24" y="119"/>
              </a:cxn>
              <a:cxn ang="0">
                <a:pos x="6" y="143"/>
              </a:cxn>
              <a:cxn ang="0">
                <a:pos x="12" y="155"/>
              </a:cxn>
              <a:cxn ang="0">
                <a:pos x="60" y="173"/>
              </a:cxn>
              <a:cxn ang="0">
                <a:pos x="84" y="184"/>
              </a:cxn>
              <a:cxn ang="0">
                <a:pos x="101" y="202"/>
              </a:cxn>
              <a:cxn ang="0">
                <a:pos x="131" y="184"/>
              </a:cxn>
              <a:cxn ang="0">
                <a:pos x="143" y="190"/>
              </a:cxn>
              <a:cxn ang="0">
                <a:pos x="137" y="202"/>
              </a:cxn>
              <a:cxn ang="0">
                <a:pos x="155" y="208"/>
              </a:cxn>
              <a:cxn ang="0">
                <a:pos x="149" y="232"/>
              </a:cxn>
              <a:cxn ang="0">
                <a:pos x="161" y="262"/>
              </a:cxn>
              <a:cxn ang="0">
                <a:pos x="167" y="274"/>
              </a:cxn>
              <a:cxn ang="0">
                <a:pos x="185" y="286"/>
              </a:cxn>
              <a:cxn ang="0">
                <a:pos x="203" y="292"/>
              </a:cxn>
              <a:cxn ang="0">
                <a:pos x="233" y="268"/>
              </a:cxn>
              <a:cxn ang="0">
                <a:pos x="239" y="226"/>
              </a:cxn>
              <a:cxn ang="0">
                <a:pos x="269" y="214"/>
              </a:cxn>
              <a:cxn ang="0">
                <a:pos x="299" y="190"/>
              </a:cxn>
              <a:cxn ang="0">
                <a:pos x="305" y="184"/>
              </a:cxn>
              <a:cxn ang="0">
                <a:pos x="329" y="202"/>
              </a:cxn>
              <a:cxn ang="0">
                <a:pos x="346" y="190"/>
              </a:cxn>
              <a:cxn ang="0">
                <a:pos x="358" y="179"/>
              </a:cxn>
              <a:cxn ang="0">
                <a:pos x="400" y="149"/>
              </a:cxn>
              <a:cxn ang="0">
                <a:pos x="406" y="125"/>
              </a:cxn>
              <a:cxn ang="0">
                <a:pos x="424" y="113"/>
              </a:cxn>
              <a:cxn ang="0">
                <a:pos x="472" y="131"/>
              </a:cxn>
              <a:cxn ang="0">
                <a:pos x="508" y="119"/>
              </a:cxn>
              <a:cxn ang="0">
                <a:pos x="544" y="89"/>
              </a:cxn>
              <a:cxn ang="0">
                <a:pos x="574" y="83"/>
              </a:cxn>
              <a:cxn ang="0">
                <a:pos x="562" y="77"/>
              </a:cxn>
              <a:cxn ang="0">
                <a:pos x="556" y="60"/>
              </a:cxn>
              <a:cxn ang="0">
                <a:pos x="532" y="48"/>
              </a:cxn>
              <a:cxn ang="0">
                <a:pos x="526" y="60"/>
              </a:cxn>
              <a:cxn ang="0">
                <a:pos x="532" y="65"/>
              </a:cxn>
              <a:cxn ang="0">
                <a:pos x="508" y="71"/>
              </a:cxn>
              <a:cxn ang="0">
                <a:pos x="490" y="60"/>
              </a:cxn>
              <a:cxn ang="0">
                <a:pos x="478" y="54"/>
              </a:cxn>
              <a:cxn ang="0">
                <a:pos x="484" y="42"/>
              </a:cxn>
              <a:cxn ang="0">
                <a:pos x="496" y="48"/>
              </a:cxn>
              <a:cxn ang="0">
                <a:pos x="514" y="54"/>
              </a:cxn>
              <a:cxn ang="0">
                <a:pos x="496" y="36"/>
              </a:cxn>
              <a:cxn ang="0">
                <a:pos x="448" y="12"/>
              </a:cxn>
              <a:cxn ang="0">
                <a:pos x="406" y="0"/>
              </a:cxn>
              <a:cxn ang="0">
                <a:pos x="382" y="6"/>
              </a:cxn>
              <a:cxn ang="0">
                <a:pos x="329" y="0"/>
              </a:cxn>
              <a:cxn ang="0">
                <a:pos x="299" y="6"/>
              </a:cxn>
              <a:cxn ang="0">
                <a:pos x="275" y="12"/>
              </a:cxn>
              <a:cxn ang="0">
                <a:pos x="245" y="18"/>
              </a:cxn>
              <a:cxn ang="0">
                <a:pos x="191" y="24"/>
              </a:cxn>
              <a:cxn ang="0">
                <a:pos x="161" y="18"/>
              </a:cxn>
              <a:cxn ang="0">
                <a:pos x="143" y="12"/>
              </a:cxn>
              <a:cxn ang="0">
                <a:pos x="113" y="36"/>
              </a:cxn>
            </a:cxnLst>
            <a:rect l="0" t="0" r="r" b="b"/>
            <a:pathLst>
              <a:path w="574" h="292">
                <a:moveTo>
                  <a:pt x="107" y="30"/>
                </a:moveTo>
                <a:lnTo>
                  <a:pt x="18" y="95"/>
                </a:lnTo>
                <a:lnTo>
                  <a:pt x="18" y="107"/>
                </a:lnTo>
                <a:lnTo>
                  <a:pt x="24" y="119"/>
                </a:lnTo>
                <a:lnTo>
                  <a:pt x="24" y="125"/>
                </a:lnTo>
                <a:lnTo>
                  <a:pt x="6" y="143"/>
                </a:lnTo>
                <a:lnTo>
                  <a:pt x="0" y="143"/>
                </a:lnTo>
                <a:lnTo>
                  <a:pt x="12" y="155"/>
                </a:lnTo>
                <a:lnTo>
                  <a:pt x="48" y="179"/>
                </a:lnTo>
                <a:lnTo>
                  <a:pt x="60" y="173"/>
                </a:lnTo>
                <a:lnTo>
                  <a:pt x="72" y="184"/>
                </a:lnTo>
                <a:lnTo>
                  <a:pt x="84" y="184"/>
                </a:lnTo>
                <a:lnTo>
                  <a:pt x="84" y="202"/>
                </a:lnTo>
                <a:lnTo>
                  <a:pt x="101" y="202"/>
                </a:lnTo>
                <a:lnTo>
                  <a:pt x="113" y="196"/>
                </a:lnTo>
                <a:lnTo>
                  <a:pt x="131" y="184"/>
                </a:lnTo>
                <a:lnTo>
                  <a:pt x="137" y="184"/>
                </a:lnTo>
                <a:lnTo>
                  <a:pt x="143" y="190"/>
                </a:lnTo>
                <a:lnTo>
                  <a:pt x="143" y="196"/>
                </a:lnTo>
                <a:lnTo>
                  <a:pt x="137" y="202"/>
                </a:lnTo>
                <a:lnTo>
                  <a:pt x="143" y="208"/>
                </a:lnTo>
                <a:lnTo>
                  <a:pt x="155" y="208"/>
                </a:lnTo>
                <a:lnTo>
                  <a:pt x="155" y="226"/>
                </a:lnTo>
                <a:lnTo>
                  <a:pt x="149" y="232"/>
                </a:lnTo>
                <a:lnTo>
                  <a:pt x="155" y="244"/>
                </a:lnTo>
                <a:lnTo>
                  <a:pt x="161" y="262"/>
                </a:lnTo>
                <a:lnTo>
                  <a:pt x="167" y="262"/>
                </a:lnTo>
                <a:lnTo>
                  <a:pt x="167" y="274"/>
                </a:lnTo>
                <a:lnTo>
                  <a:pt x="179" y="286"/>
                </a:lnTo>
                <a:lnTo>
                  <a:pt x="185" y="286"/>
                </a:lnTo>
                <a:lnTo>
                  <a:pt x="185" y="292"/>
                </a:lnTo>
                <a:lnTo>
                  <a:pt x="203" y="292"/>
                </a:lnTo>
                <a:lnTo>
                  <a:pt x="227" y="268"/>
                </a:lnTo>
                <a:lnTo>
                  <a:pt x="233" y="268"/>
                </a:lnTo>
                <a:lnTo>
                  <a:pt x="239" y="256"/>
                </a:lnTo>
                <a:lnTo>
                  <a:pt x="239" y="226"/>
                </a:lnTo>
                <a:lnTo>
                  <a:pt x="245" y="214"/>
                </a:lnTo>
                <a:lnTo>
                  <a:pt x="269" y="214"/>
                </a:lnTo>
                <a:lnTo>
                  <a:pt x="281" y="208"/>
                </a:lnTo>
                <a:lnTo>
                  <a:pt x="299" y="190"/>
                </a:lnTo>
                <a:lnTo>
                  <a:pt x="299" y="184"/>
                </a:lnTo>
                <a:lnTo>
                  <a:pt x="305" y="184"/>
                </a:lnTo>
                <a:lnTo>
                  <a:pt x="311" y="190"/>
                </a:lnTo>
                <a:lnTo>
                  <a:pt x="329" y="202"/>
                </a:lnTo>
                <a:lnTo>
                  <a:pt x="335" y="196"/>
                </a:lnTo>
                <a:lnTo>
                  <a:pt x="346" y="190"/>
                </a:lnTo>
                <a:lnTo>
                  <a:pt x="352" y="179"/>
                </a:lnTo>
                <a:lnTo>
                  <a:pt x="358" y="179"/>
                </a:lnTo>
                <a:lnTo>
                  <a:pt x="394" y="155"/>
                </a:lnTo>
                <a:lnTo>
                  <a:pt x="400" y="149"/>
                </a:lnTo>
                <a:lnTo>
                  <a:pt x="400" y="125"/>
                </a:lnTo>
                <a:lnTo>
                  <a:pt x="406" y="125"/>
                </a:lnTo>
                <a:lnTo>
                  <a:pt x="418" y="113"/>
                </a:lnTo>
                <a:lnTo>
                  <a:pt x="424" y="113"/>
                </a:lnTo>
                <a:lnTo>
                  <a:pt x="460" y="131"/>
                </a:lnTo>
                <a:lnTo>
                  <a:pt x="472" y="131"/>
                </a:lnTo>
                <a:lnTo>
                  <a:pt x="484" y="119"/>
                </a:lnTo>
                <a:lnTo>
                  <a:pt x="508" y="119"/>
                </a:lnTo>
                <a:lnTo>
                  <a:pt x="532" y="95"/>
                </a:lnTo>
                <a:lnTo>
                  <a:pt x="544" y="89"/>
                </a:lnTo>
                <a:lnTo>
                  <a:pt x="562" y="83"/>
                </a:lnTo>
                <a:lnTo>
                  <a:pt x="574" y="83"/>
                </a:lnTo>
                <a:lnTo>
                  <a:pt x="568" y="83"/>
                </a:lnTo>
                <a:lnTo>
                  <a:pt x="562" y="77"/>
                </a:lnTo>
                <a:lnTo>
                  <a:pt x="562" y="65"/>
                </a:lnTo>
                <a:lnTo>
                  <a:pt x="556" y="60"/>
                </a:lnTo>
                <a:lnTo>
                  <a:pt x="538" y="54"/>
                </a:lnTo>
                <a:lnTo>
                  <a:pt x="532" y="48"/>
                </a:lnTo>
                <a:lnTo>
                  <a:pt x="520" y="54"/>
                </a:lnTo>
                <a:lnTo>
                  <a:pt x="526" y="60"/>
                </a:lnTo>
                <a:lnTo>
                  <a:pt x="532" y="60"/>
                </a:lnTo>
                <a:lnTo>
                  <a:pt x="532" y="65"/>
                </a:lnTo>
                <a:lnTo>
                  <a:pt x="520" y="65"/>
                </a:lnTo>
                <a:lnTo>
                  <a:pt x="508" y="71"/>
                </a:lnTo>
                <a:lnTo>
                  <a:pt x="502" y="71"/>
                </a:lnTo>
                <a:lnTo>
                  <a:pt x="490" y="60"/>
                </a:lnTo>
                <a:lnTo>
                  <a:pt x="478" y="60"/>
                </a:lnTo>
                <a:lnTo>
                  <a:pt x="478" y="54"/>
                </a:lnTo>
                <a:lnTo>
                  <a:pt x="484" y="48"/>
                </a:lnTo>
                <a:lnTo>
                  <a:pt x="484" y="42"/>
                </a:lnTo>
                <a:lnTo>
                  <a:pt x="490" y="42"/>
                </a:lnTo>
                <a:lnTo>
                  <a:pt x="496" y="48"/>
                </a:lnTo>
                <a:lnTo>
                  <a:pt x="508" y="54"/>
                </a:lnTo>
                <a:lnTo>
                  <a:pt x="514" y="54"/>
                </a:lnTo>
                <a:lnTo>
                  <a:pt x="514" y="42"/>
                </a:lnTo>
                <a:lnTo>
                  <a:pt x="496" y="36"/>
                </a:lnTo>
                <a:lnTo>
                  <a:pt x="472" y="12"/>
                </a:lnTo>
                <a:lnTo>
                  <a:pt x="448" y="12"/>
                </a:lnTo>
                <a:lnTo>
                  <a:pt x="436" y="6"/>
                </a:lnTo>
                <a:lnTo>
                  <a:pt x="406" y="0"/>
                </a:lnTo>
                <a:lnTo>
                  <a:pt x="394" y="0"/>
                </a:lnTo>
                <a:lnTo>
                  <a:pt x="382" y="6"/>
                </a:lnTo>
                <a:lnTo>
                  <a:pt x="346" y="6"/>
                </a:lnTo>
                <a:lnTo>
                  <a:pt x="329" y="0"/>
                </a:lnTo>
                <a:lnTo>
                  <a:pt x="311" y="0"/>
                </a:lnTo>
                <a:lnTo>
                  <a:pt x="299" y="6"/>
                </a:lnTo>
                <a:lnTo>
                  <a:pt x="287" y="6"/>
                </a:lnTo>
                <a:lnTo>
                  <a:pt x="275" y="12"/>
                </a:lnTo>
                <a:lnTo>
                  <a:pt x="269" y="18"/>
                </a:lnTo>
                <a:lnTo>
                  <a:pt x="245" y="18"/>
                </a:lnTo>
                <a:lnTo>
                  <a:pt x="233" y="24"/>
                </a:lnTo>
                <a:lnTo>
                  <a:pt x="191" y="24"/>
                </a:lnTo>
                <a:lnTo>
                  <a:pt x="173" y="18"/>
                </a:lnTo>
                <a:lnTo>
                  <a:pt x="161" y="18"/>
                </a:lnTo>
                <a:lnTo>
                  <a:pt x="161" y="12"/>
                </a:lnTo>
                <a:lnTo>
                  <a:pt x="143" y="12"/>
                </a:lnTo>
                <a:lnTo>
                  <a:pt x="131" y="18"/>
                </a:lnTo>
                <a:lnTo>
                  <a:pt x="113" y="36"/>
                </a:lnTo>
                <a:lnTo>
                  <a:pt x="107" y="30"/>
                </a:lnTo>
                <a:close/>
              </a:path>
            </a:pathLst>
          </a:custGeom>
          <a:gradFill rotWithShape="1">
            <a:gsLst>
              <a:gs pos="0">
                <a:srgbClr val="4D7400">
                  <a:gamma/>
                  <a:shade val="46275"/>
                  <a:invGamma/>
                </a:srgbClr>
              </a:gs>
              <a:gs pos="100000">
                <a:srgbClr val="4D7400"/>
              </a:gs>
            </a:gsLst>
            <a:lin ang="27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533775" y="2517775"/>
            <a:ext cx="42863" cy="476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2"/>
              </a:cxn>
              <a:cxn ang="0">
                <a:pos x="12" y="12"/>
              </a:cxn>
              <a:cxn ang="0">
                <a:pos x="12" y="0"/>
              </a:cxn>
              <a:cxn ang="0">
                <a:pos x="6" y="0"/>
              </a:cxn>
              <a:cxn ang="0">
                <a:pos x="6" y="6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621088" y="2400300"/>
            <a:ext cx="157162" cy="9842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24"/>
              </a:cxn>
              <a:cxn ang="0">
                <a:pos x="18" y="24"/>
              </a:cxn>
              <a:cxn ang="0">
                <a:pos x="30" y="18"/>
              </a:cxn>
              <a:cxn ang="0">
                <a:pos x="42" y="6"/>
              </a:cxn>
              <a:cxn ang="0">
                <a:pos x="36" y="6"/>
              </a:cxn>
              <a:cxn ang="0">
                <a:pos x="36" y="0"/>
              </a:cxn>
              <a:cxn ang="0">
                <a:pos x="12" y="12"/>
              </a:cxn>
              <a:cxn ang="0">
                <a:pos x="6" y="18"/>
              </a:cxn>
              <a:cxn ang="0">
                <a:pos x="0" y="18"/>
              </a:cxn>
            </a:cxnLst>
            <a:rect l="0" t="0" r="r" b="b"/>
            <a:pathLst>
              <a:path w="42" h="24">
                <a:moveTo>
                  <a:pt x="0" y="18"/>
                </a:moveTo>
                <a:lnTo>
                  <a:pt x="6" y="24"/>
                </a:lnTo>
                <a:lnTo>
                  <a:pt x="18" y="24"/>
                </a:lnTo>
                <a:lnTo>
                  <a:pt x="30" y="18"/>
                </a:lnTo>
                <a:lnTo>
                  <a:pt x="42" y="6"/>
                </a:lnTo>
                <a:lnTo>
                  <a:pt x="36" y="6"/>
                </a:lnTo>
                <a:lnTo>
                  <a:pt x="36" y="0"/>
                </a:lnTo>
                <a:lnTo>
                  <a:pt x="12" y="12"/>
                </a:lnTo>
                <a:lnTo>
                  <a:pt x="6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890963" y="2400300"/>
            <a:ext cx="69850" cy="46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0" y="12"/>
              </a:cxn>
              <a:cxn ang="0">
                <a:pos x="6" y="6"/>
              </a:cxn>
              <a:cxn ang="0">
                <a:pos x="12" y="6"/>
              </a:cxn>
              <a:cxn ang="0">
                <a:pos x="18" y="0"/>
              </a:cxn>
              <a:cxn ang="0">
                <a:pos x="6" y="0"/>
              </a:cxn>
            </a:cxnLst>
            <a:rect l="0" t="0" r="r" b="b"/>
            <a:pathLst>
              <a:path w="18" h="12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8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910543" y="3207544"/>
            <a:ext cx="1633537" cy="1641475"/>
          </a:xfrm>
          <a:custGeom>
            <a:avLst/>
            <a:gdLst/>
            <a:ahLst/>
            <a:cxnLst>
              <a:cxn ang="0">
                <a:pos x="36" y="215"/>
              </a:cxn>
              <a:cxn ang="0">
                <a:pos x="18" y="203"/>
              </a:cxn>
              <a:cxn ang="0">
                <a:pos x="0" y="215"/>
              </a:cxn>
              <a:cxn ang="0">
                <a:pos x="30" y="232"/>
              </a:cxn>
              <a:cxn ang="0">
                <a:pos x="54" y="268"/>
              </a:cxn>
              <a:cxn ang="0">
                <a:pos x="84" y="292"/>
              </a:cxn>
              <a:cxn ang="0">
                <a:pos x="114" y="310"/>
              </a:cxn>
              <a:cxn ang="0">
                <a:pos x="126" y="340"/>
              </a:cxn>
              <a:cxn ang="0">
                <a:pos x="168" y="363"/>
              </a:cxn>
              <a:cxn ang="0">
                <a:pos x="197" y="399"/>
              </a:cxn>
              <a:cxn ang="0">
                <a:pos x="215" y="381"/>
              </a:cxn>
              <a:cxn ang="0">
                <a:pos x="275" y="393"/>
              </a:cxn>
              <a:cxn ang="0">
                <a:pos x="293" y="393"/>
              </a:cxn>
              <a:cxn ang="0">
                <a:pos x="341" y="399"/>
              </a:cxn>
              <a:cxn ang="0">
                <a:pos x="353" y="417"/>
              </a:cxn>
              <a:cxn ang="0">
                <a:pos x="389" y="411"/>
              </a:cxn>
              <a:cxn ang="0">
                <a:pos x="401" y="405"/>
              </a:cxn>
              <a:cxn ang="0">
                <a:pos x="389" y="387"/>
              </a:cxn>
              <a:cxn ang="0">
                <a:pos x="383" y="363"/>
              </a:cxn>
              <a:cxn ang="0">
                <a:pos x="401" y="340"/>
              </a:cxn>
              <a:cxn ang="0">
                <a:pos x="389" y="310"/>
              </a:cxn>
              <a:cxn ang="0">
                <a:pos x="395" y="274"/>
              </a:cxn>
              <a:cxn ang="0">
                <a:pos x="389" y="262"/>
              </a:cxn>
              <a:cxn ang="0">
                <a:pos x="395" y="238"/>
              </a:cxn>
              <a:cxn ang="0">
                <a:pos x="401" y="262"/>
              </a:cxn>
              <a:cxn ang="0">
                <a:pos x="407" y="262"/>
              </a:cxn>
              <a:cxn ang="0">
                <a:pos x="407" y="232"/>
              </a:cxn>
              <a:cxn ang="0">
                <a:pos x="413" y="125"/>
              </a:cxn>
              <a:cxn ang="0">
                <a:pos x="419" y="101"/>
              </a:cxn>
              <a:cxn ang="0">
                <a:pos x="436" y="66"/>
              </a:cxn>
              <a:cxn ang="0">
                <a:pos x="431" y="48"/>
              </a:cxn>
              <a:cxn ang="0">
                <a:pos x="425" y="30"/>
              </a:cxn>
              <a:cxn ang="0">
                <a:pos x="431" y="12"/>
              </a:cxn>
              <a:cxn ang="0">
                <a:pos x="419" y="0"/>
              </a:cxn>
              <a:cxn ang="0">
                <a:pos x="389" y="12"/>
              </a:cxn>
              <a:cxn ang="0">
                <a:pos x="359" y="36"/>
              </a:cxn>
              <a:cxn ang="0">
                <a:pos x="329" y="42"/>
              </a:cxn>
              <a:cxn ang="0">
                <a:pos x="311" y="48"/>
              </a:cxn>
              <a:cxn ang="0">
                <a:pos x="281" y="30"/>
              </a:cxn>
              <a:cxn ang="0">
                <a:pos x="275" y="36"/>
              </a:cxn>
              <a:cxn ang="0">
                <a:pos x="263" y="42"/>
              </a:cxn>
              <a:cxn ang="0">
                <a:pos x="257" y="54"/>
              </a:cxn>
              <a:cxn ang="0">
                <a:pos x="239" y="78"/>
              </a:cxn>
              <a:cxn ang="0">
                <a:pos x="209" y="101"/>
              </a:cxn>
              <a:cxn ang="0">
                <a:pos x="192" y="107"/>
              </a:cxn>
              <a:cxn ang="0">
                <a:pos x="180" y="113"/>
              </a:cxn>
              <a:cxn ang="0">
                <a:pos x="162" y="101"/>
              </a:cxn>
              <a:cxn ang="0">
                <a:pos x="138" y="119"/>
              </a:cxn>
              <a:cxn ang="0">
                <a:pos x="120" y="125"/>
              </a:cxn>
              <a:cxn ang="0">
                <a:pos x="102" y="131"/>
              </a:cxn>
              <a:cxn ang="0">
                <a:pos x="96" y="179"/>
              </a:cxn>
              <a:cxn ang="0">
                <a:pos x="84" y="185"/>
              </a:cxn>
              <a:cxn ang="0">
                <a:pos x="72" y="197"/>
              </a:cxn>
              <a:cxn ang="0">
                <a:pos x="42" y="209"/>
              </a:cxn>
            </a:cxnLst>
            <a:rect l="0" t="0" r="r" b="b"/>
            <a:pathLst>
              <a:path w="436" h="417">
                <a:moveTo>
                  <a:pt x="36" y="203"/>
                </a:moveTo>
                <a:lnTo>
                  <a:pt x="36" y="215"/>
                </a:lnTo>
                <a:lnTo>
                  <a:pt x="30" y="215"/>
                </a:lnTo>
                <a:lnTo>
                  <a:pt x="18" y="203"/>
                </a:lnTo>
                <a:lnTo>
                  <a:pt x="12" y="203"/>
                </a:lnTo>
                <a:lnTo>
                  <a:pt x="0" y="215"/>
                </a:lnTo>
                <a:lnTo>
                  <a:pt x="12" y="221"/>
                </a:lnTo>
                <a:lnTo>
                  <a:pt x="30" y="232"/>
                </a:lnTo>
                <a:lnTo>
                  <a:pt x="42" y="256"/>
                </a:lnTo>
                <a:lnTo>
                  <a:pt x="54" y="268"/>
                </a:lnTo>
                <a:lnTo>
                  <a:pt x="78" y="286"/>
                </a:lnTo>
                <a:lnTo>
                  <a:pt x="84" y="292"/>
                </a:lnTo>
                <a:lnTo>
                  <a:pt x="108" y="304"/>
                </a:lnTo>
                <a:lnTo>
                  <a:pt x="114" y="310"/>
                </a:lnTo>
                <a:lnTo>
                  <a:pt x="114" y="322"/>
                </a:lnTo>
                <a:lnTo>
                  <a:pt x="126" y="340"/>
                </a:lnTo>
                <a:lnTo>
                  <a:pt x="138" y="345"/>
                </a:lnTo>
                <a:lnTo>
                  <a:pt x="168" y="363"/>
                </a:lnTo>
                <a:lnTo>
                  <a:pt x="192" y="393"/>
                </a:lnTo>
                <a:lnTo>
                  <a:pt x="197" y="399"/>
                </a:lnTo>
                <a:lnTo>
                  <a:pt x="203" y="387"/>
                </a:lnTo>
                <a:lnTo>
                  <a:pt x="215" y="381"/>
                </a:lnTo>
                <a:lnTo>
                  <a:pt x="221" y="381"/>
                </a:lnTo>
                <a:lnTo>
                  <a:pt x="275" y="393"/>
                </a:lnTo>
                <a:lnTo>
                  <a:pt x="287" y="399"/>
                </a:lnTo>
                <a:lnTo>
                  <a:pt x="293" y="393"/>
                </a:lnTo>
                <a:lnTo>
                  <a:pt x="305" y="387"/>
                </a:lnTo>
                <a:lnTo>
                  <a:pt x="341" y="399"/>
                </a:lnTo>
                <a:lnTo>
                  <a:pt x="347" y="411"/>
                </a:lnTo>
                <a:lnTo>
                  <a:pt x="353" y="417"/>
                </a:lnTo>
                <a:lnTo>
                  <a:pt x="365" y="417"/>
                </a:lnTo>
                <a:lnTo>
                  <a:pt x="389" y="411"/>
                </a:lnTo>
                <a:lnTo>
                  <a:pt x="395" y="411"/>
                </a:lnTo>
                <a:lnTo>
                  <a:pt x="401" y="405"/>
                </a:lnTo>
                <a:lnTo>
                  <a:pt x="401" y="393"/>
                </a:lnTo>
                <a:lnTo>
                  <a:pt x="389" y="387"/>
                </a:lnTo>
                <a:lnTo>
                  <a:pt x="383" y="375"/>
                </a:lnTo>
                <a:lnTo>
                  <a:pt x="383" y="363"/>
                </a:lnTo>
                <a:lnTo>
                  <a:pt x="389" y="345"/>
                </a:lnTo>
                <a:lnTo>
                  <a:pt x="401" y="340"/>
                </a:lnTo>
                <a:lnTo>
                  <a:pt x="401" y="334"/>
                </a:lnTo>
                <a:lnTo>
                  <a:pt x="389" y="310"/>
                </a:lnTo>
                <a:lnTo>
                  <a:pt x="389" y="304"/>
                </a:lnTo>
                <a:lnTo>
                  <a:pt x="395" y="274"/>
                </a:lnTo>
                <a:lnTo>
                  <a:pt x="395" y="268"/>
                </a:lnTo>
                <a:lnTo>
                  <a:pt x="389" y="262"/>
                </a:lnTo>
                <a:lnTo>
                  <a:pt x="389" y="256"/>
                </a:lnTo>
                <a:lnTo>
                  <a:pt x="395" y="238"/>
                </a:lnTo>
                <a:lnTo>
                  <a:pt x="401" y="238"/>
                </a:lnTo>
                <a:lnTo>
                  <a:pt x="401" y="262"/>
                </a:lnTo>
                <a:lnTo>
                  <a:pt x="407" y="268"/>
                </a:lnTo>
                <a:lnTo>
                  <a:pt x="407" y="262"/>
                </a:lnTo>
                <a:lnTo>
                  <a:pt x="413" y="250"/>
                </a:lnTo>
                <a:lnTo>
                  <a:pt x="407" y="232"/>
                </a:lnTo>
                <a:lnTo>
                  <a:pt x="407" y="149"/>
                </a:lnTo>
                <a:lnTo>
                  <a:pt x="413" y="125"/>
                </a:lnTo>
                <a:lnTo>
                  <a:pt x="413" y="113"/>
                </a:lnTo>
                <a:lnTo>
                  <a:pt x="419" y="101"/>
                </a:lnTo>
                <a:lnTo>
                  <a:pt x="431" y="72"/>
                </a:lnTo>
                <a:lnTo>
                  <a:pt x="436" y="66"/>
                </a:lnTo>
                <a:lnTo>
                  <a:pt x="436" y="54"/>
                </a:lnTo>
                <a:lnTo>
                  <a:pt x="431" y="48"/>
                </a:lnTo>
                <a:lnTo>
                  <a:pt x="431" y="36"/>
                </a:lnTo>
                <a:lnTo>
                  <a:pt x="425" y="30"/>
                </a:lnTo>
                <a:lnTo>
                  <a:pt x="425" y="24"/>
                </a:lnTo>
                <a:lnTo>
                  <a:pt x="431" y="12"/>
                </a:lnTo>
                <a:lnTo>
                  <a:pt x="431" y="0"/>
                </a:lnTo>
                <a:lnTo>
                  <a:pt x="419" y="0"/>
                </a:lnTo>
                <a:lnTo>
                  <a:pt x="401" y="6"/>
                </a:lnTo>
                <a:lnTo>
                  <a:pt x="389" y="12"/>
                </a:lnTo>
                <a:lnTo>
                  <a:pt x="371" y="24"/>
                </a:lnTo>
                <a:lnTo>
                  <a:pt x="359" y="36"/>
                </a:lnTo>
                <a:lnTo>
                  <a:pt x="341" y="36"/>
                </a:lnTo>
                <a:lnTo>
                  <a:pt x="329" y="42"/>
                </a:lnTo>
                <a:lnTo>
                  <a:pt x="323" y="48"/>
                </a:lnTo>
                <a:lnTo>
                  <a:pt x="311" y="48"/>
                </a:lnTo>
                <a:lnTo>
                  <a:pt x="287" y="36"/>
                </a:lnTo>
                <a:lnTo>
                  <a:pt x="281" y="30"/>
                </a:lnTo>
                <a:lnTo>
                  <a:pt x="275" y="30"/>
                </a:lnTo>
                <a:lnTo>
                  <a:pt x="275" y="36"/>
                </a:lnTo>
                <a:lnTo>
                  <a:pt x="269" y="42"/>
                </a:lnTo>
                <a:lnTo>
                  <a:pt x="263" y="42"/>
                </a:lnTo>
                <a:lnTo>
                  <a:pt x="257" y="48"/>
                </a:lnTo>
                <a:lnTo>
                  <a:pt x="257" y="54"/>
                </a:lnTo>
                <a:lnTo>
                  <a:pt x="251" y="66"/>
                </a:lnTo>
                <a:lnTo>
                  <a:pt x="239" y="78"/>
                </a:lnTo>
                <a:lnTo>
                  <a:pt x="215" y="90"/>
                </a:lnTo>
                <a:lnTo>
                  <a:pt x="209" y="101"/>
                </a:lnTo>
                <a:lnTo>
                  <a:pt x="203" y="107"/>
                </a:lnTo>
                <a:lnTo>
                  <a:pt x="192" y="107"/>
                </a:lnTo>
                <a:lnTo>
                  <a:pt x="186" y="113"/>
                </a:lnTo>
                <a:lnTo>
                  <a:pt x="180" y="113"/>
                </a:lnTo>
                <a:lnTo>
                  <a:pt x="168" y="101"/>
                </a:lnTo>
                <a:lnTo>
                  <a:pt x="162" y="101"/>
                </a:lnTo>
                <a:lnTo>
                  <a:pt x="150" y="113"/>
                </a:lnTo>
                <a:lnTo>
                  <a:pt x="138" y="119"/>
                </a:lnTo>
                <a:lnTo>
                  <a:pt x="132" y="125"/>
                </a:lnTo>
                <a:lnTo>
                  <a:pt x="120" y="125"/>
                </a:lnTo>
                <a:lnTo>
                  <a:pt x="108" y="131"/>
                </a:lnTo>
                <a:lnTo>
                  <a:pt x="102" y="131"/>
                </a:lnTo>
                <a:lnTo>
                  <a:pt x="96" y="137"/>
                </a:lnTo>
                <a:lnTo>
                  <a:pt x="96" y="179"/>
                </a:lnTo>
                <a:lnTo>
                  <a:pt x="90" y="179"/>
                </a:lnTo>
                <a:lnTo>
                  <a:pt x="84" y="185"/>
                </a:lnTo>
                <a:lnTo>
                  <a:pt x="78" y="185"/>
                </a:lnTo>
                <a:lnTo>
                  <a:pt x="72" y="197"/>
                </a:lnTo>
                <a:lnTo>
                  <a:pt x="60" y="209"/>
                </a:lnTo>
                <a:lnTo>
                  <a:pt x="42" y="209"/>
                </a:lnTo>
                <a:lnTo>
                  <a:pt x="36" y="203"/>
                </a:lnTo>
                <a:close/>
              </a:path>
            </a:pathLst>
          </a:custGeom>
          <a:gradFill rotWithShape="1">
            <a:gsLst>
              <a:gs pos="0">
                <a:srgbClr val="9A2500">
                  <a:gamma/>
                  <a:shade val="46275"/>
                  <a:invGamma/>
                </a:srgbClr>
              </a:gs>
              <a:gs pos="100000">
                <a:srgbClr val="9A2500"/>
              </a:gs>
            </a:gsLst>
            <a:lin ang="27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655894" y="4713515"/>
            <a:ext cx="1246187" cy="1149350"/>
          </a:xfrm>
          <a:custGeom>
            <a:avLst/>
            <a:gdLst/>
            <a:ahLst/>
            <a:cxnLst>
              <a:cxn ang="0">
                <a:pos x="17" y="24"/>
              </a:cxn>
              <a:cxn ang="0">
                <a:pos x="0" y="36"/>
              </a:cxn>
              <a:cxn ang="0">
                <a:pos x="23" y="42"/>
              </a:cxn>
              <a:cxn ang="0">
                <a:pos x="17" y="54"/>
              </a:cxn>
              <a:cxn ang="0">
                <a:pos x="17" y="66"/>
              </a:cxn>
              <a:cxn ang="0">
                <a:pos x="6" y="72"/>
              </a:cxn>
              <a:cxn ang="0">
                <a:pos x="12" y="101"/>
              </a:cxn>
              <a:cxn ang="0">
                <a:pos x="35" y="131"/>
              </a:cxn>
              <a:cxn ang="0">
                <a:pos x="53" y="137"/>
              </a:cxn>
              <a:cxn ang="0">
                <a:pos x="77" y="161"/>
              </a:cxn>
              <a:cxn ang="0">
                <a:pos x="89" y="149"/>
              </a:cxn>
              <a:cxn ang="0">
                <a:pos x="101" y="125"/>
              </a:cxn>
              <a:cxn ang="0">
                <a:pos x="71" y="113"/>
              </a:cxn>
              <a:cxn ang="0">
                <a:pos x="65" y="95"/>
              </a:cxn>
              <a:cxn ang="0">
                <a:pos x="83" y="107"/>
              </a:cxn>
              <a:cxn ang="0">
                <a:pos x="113" y="119"/>
              </a:cxn>
              <a:cxn ang="0">
                <a:pos x="131" y="155"/>
              </a:cxn>
              <a:cxn ang="0">
                <a:pos x="149" y="167"/>
              </a:cxn>
              <a:cxn ang="0">
                <a:pos x="173" y="179"/>
              </a:cxn>
              <a:cxn ang="0">
                <a:pos x="215" y="208"/>
              </a:cxn>
              <a:cxn ang="0">
                <a:pos x="221" y="238"/>
              </a:cxn>
              <a:cxn ang="0">
                <a:pos x="215" y="250"/>
              </a:cxn>
              <a:cxn ang="0">
                <a:pos x="251" y="274"/>
              </a:cxn>
              <a:cxn ang="0">
                <a:pos x="256" y="268"/>
              </a:cxn>
              <a:cxn ang="0">
                <a:pos x="245" y="238"/>
              </a:cxn>
              <a:cxn ang="0">
                <a:pos x="256" y="244"/>
              </a:cxn>
              <a:cxn ang="0">
                <a:pos x="274" y="274"/>
              </a:cxn>
              <a:cxn ang="0">
                <a:pos x="286" y="286"/>
              </a:cxn>
              <a:cxn ang="0">
                <a:pos x="292" y="280"/>
              </a:cxn>
              <a:cxn ang="0">
                <a:pos x="280" y="262"/>
              </a:cxn>
              <a:cxn ang="0">
                <a:pos x="298" y="250"/>
              </a:cxn>
              <a:cxn ang="0">
                <a:pos x="298" y="220"/>
              </a:cxn>
              <a:cxn ang="0">
                <a:pos x="310" y="197"/>
              </a:cxn>
              <a:cxn ang="0">
                <a:pos x="316" y="191"/>
              </a:cxn>
              <a:cxn ang="0">
                <a:pos x="298" y="155"/>
              </a:cxn>
              <a:cxn ang="0">
                <a:pos x="310" y="149"/>
              </a:cxn>
              <a:cxn ang="0">
                <a:pos x="334" y="155"/>
              </a:cxn>
              <a:cxn ang="0">
                <a:pos x="328" y="143"/>
              </a:cxn>
              <a:cxn ang="0">
                <a:pos x="298" y="125"/>
              </a:cxn>
              <a:cxn ang="0">
                <a:pos x="262" y="95"/>
              </a:cxn>
              <a:cxn ang="0">
                <a:pos x="233" y="48"/>
              </a:cxn>
              <a:cxn ang="0">
                <a:pos x="221" y="12"/>
              </a:cxn>
              <a:cxn ang="0">
                <a:pos x="215" y="30"/>
              </a:cxn>
              <a:cxn ang="0">
                <a:pos x="179" y="36"/>
              </a:cxn>
              <a:cxn ang="0">
                <a:pos x="161" y="24"/>
              </a:cxn>
              <a:cxn ang="0">
                <a:pos x="125" y="6"/>
              </a:cxn>
              <a:cxn ang="0">
                <a:pos x="107" y="18"/>
              </a:cxn>
              <a:cxn ang="0">
                <a:pos x="83" y="12"/>
              </a:cxn>
              <a:cxn ang="0">
                <a:pos x="29" y="0"/>
              </a:cxn>
              <a:cxn ang="0">
                <a:pos x="17" y="18"/>
              </a:cxn>
            </a:cxnLst>
            <a:rect l="0" t="0" r="r" b="b"/>
            <a:pathLst>
              <a:path w="334" h="292">
                <a:moveTo>
                  <a:pt x="17" y="18"/>
                </a:moveTo>
                <a:lnTo>
                  <a:pt x="17" y="24"/>
                </a:lnTo>
                <a:lnTo>
                  <a:pt x="0" y="30"/>
                </a:lnTo>
                <a:lnTo>
                  <a:pt x="0" y="36"/>
                </a:lnTo>
                <a:lnTo>
                  <a:pt x="6" y="42"/>
                </a:lnTo>
                <a:lnTo>
                  <a:pt x="23" y="42"/>
                </a:lnTo>
                <a:lnTo>
                  <a:pt x="23" y="48"/>
                </a:lnTo>
                <a:lnTo>
                  <a:pt x="17" y="54"/>
                </a:lnTo>
                <a:lnTo>
                  <a:pt x="23" y="60"/>
                </a:lnTo>
                <a:lnTo>
                  <a:pt x="17" y="66"/>
                </a:lnTo>
                <a:lnTo>
                  <a:pt x="12" y="66"/>
                </a:lnTo>
                <a:lnTo>
                  <a:pt x="6" y="72"/>
                </a:lnTo>
                <a:lnTo>
                  <a:pt x="6" y="95"/>
                </a:lnTo>
                <a:lnTo>
                  <a:pt x="12" y="101"/>
                </a:lnTo>
                <a:lnTo>
                  <a:pt x="23" y="119"/>
                </a:lnTo>
                <a:lnTo>
                  <a:pt x="35" y="131"/>
                </a:lnTo>
                <a:lnTo>
                  <a:pt x="47" y="131"/>
                </a:lnTo>
                <a:lnTo>
                  <a:pt x="53" y="137"/>
                </a:lnTo>
                <a:lnTo>
                  <a:pt x="71" y="149"/>
                </a:lnTo>
                <a:lnTo>
                  <a:pt x="77" y="161"/>
                </a:lnTo>
                <a:lnTo>
                  <a:pt x="83" y="161"/>
                </a:lnTo>
                <a:lnTo>
                  <a:pt x="89" y="149"/>
                </a:lnTo>
                <a:lnTo>
                  <a:pt x="101" y="137"/>
                </a:lnTo>
                <a:lnTo>
                  <a:pt x="101" y="125"/>
                </a:lnTo>
                <a:lnTo>
                  <a:pt x="95" y="125"/>
                </a:lnTo>
                <a:lnTo>
                  <a:pt x="71" y="113"/>
                </a:lnTo>
                <a:lnTo>
                  <a:pt x="65" y="101"/>
                </a:lnTo>
                <a:lnTo>
                  <a:pt x="65" y="95"/>
                </a:lnTo>
                <a:lnTo>
                  <a:pt x="77" y="101"/>
                </a:lnTo>
                <a:lnTo>
                  <a:pt x="83" y="107"/>
                </a:lnTo>
                <a:lnTo>
                  <a:pt x="95" y="113"/>
                </a:lnTo>
                <a:lnTo>
                  <a:pt x="113" y="119"/>
                </a:lnTo>
                <a:lnTo>
                  <a:pt x="125" y="137"/>
                </a:lnTo>
                <a:lnTo>
                  <a:pt x="131" y="155"/>
                </a:lnTo>
                <a:lnTo>
                  <a:pt x="131" y="161"/>
                </a:lnTo>
                <a:lnTo>
                  <a:pt x="149" y="167"/>
                </a:lnTo>
                <a:lnTo>
                  <a:pt x="167" y="167"/>
                </a:lnTo>
                <a:lnTo>
                  <a:pt x="173" y="179"/>
                </a:lnTo>
                <a:lnTo>
                  <a:pt x="209" y="197"/>
                </a:lnTo>
                <a:lnTo>
                  <a:pt x="215" y="208"/>
                </a:lnTo>
                <a:lnTo>
                  <a:pt x="221" y="226"/>
                </a:lnTo>
                <a:lnTo>
                  <a:pt x="221" y="238"/>
                </a:lnTo>
                <a:lnTo>
                  <a:pt x="215" y="244"/>
                </a:lnTo>
                <a:lnTo>
                  <a:pt x="215" y="250"/>
                </a:lnTo>
                <a:lnTo>
                  <a:pt x="227" y="268"/>
                </a:lnTo>
                <a:lnTo>
                  <a:pt x="251" y="274"/>
                </a:lnTo>
                <a:lnTo>
                  <a:pt x="256" y="274"/>
                </a:lnTo>
                <a:lnTo>
                  <a:pt x="256" y="268"/>
                </a:lnTo>
                <a:lnTo>
                  <a:pt x="245" y="256"/>
                </a:lnTo>
                <a:lnTo>
                  <a:pt x="245" y="238"/>
                </a:lnTo>
                <a:lnTo>
                  <a:pt x="251" y="238"/>
                </a:lnTo>
                <a:lnTo>
                  <a:pt x="256" y="244"/>
                </a:lnTo>
                <a:lnTo>
                  <a:pt x="262" y="262"/>
                </a:lnTo>
                <a:lnTo>
                  <a:pt x="274" y="274"/>
                </a:lnTo>
                <a:lnTo>
                  <a:pt x="286" y="280"/>
                </a:lnTo>
                <a:lnTo>
                  <a:pt x="286" y="286"/>
                </a:lnTo>
                <a:lnTo>
                  <a:pt x="292" y="292"/>
                </a:lnTo>
                <a:lnTo>
                  <a:pt x="292" y="280"/>
                </a:lnTo>
                <a:lnTo>
                  <a:pt x="280" y="268"/>
                </a:lnTo>
                <a:lnTo>
                  <a:pt x="280" y="262"/>
                </a:lnTo>
                <a:lnTo>
                  <a:pt x="286" y="256"/>
                </a:lnTo>
                <a:lnTo>
                  <a:pt x="298" y="250"/>
                </a:lnTo>
                <a:lnTo>
                  <a:pt x="304" y="238"/>
                </a:lnTo>
                <a:lnTo>
                  <a:pt x="298" y="220"/>
                </a:lnTo>
                <a:lnTo>
                  <a:pt x="298" y="208"/>
                </a:lnTo>
                <a:lnTo>
                  <a:pt x="310" y="197"/>
                </a:lnTo>
                <a:lnTo>
                  <a:pt x="316" y="197"/>
                </a:lnTo>
                <a:lnTo>
                  <a:pt x="316" y="191"/>
                </a:lnTo>
                <a:lnTo>
                  <a:pt x="298" y="173"/>
                </a:lnTo>
                <a:lnTo>
                  <a:pt x="298" y="155"/>
                </a:lnTo>
                <a:lnTo>
                  <a:pt x="304" y="149"/>
                </a:lnTo>
                <a:lnTo>
                  <a:pt x="310" y="149"/>
                </a:lnTo>
                <a:lnTo>
                  <a:pt x="322" y="155"/>
                </a:lnTo>
                <a:lnTo>
                  <a:pt x="334" y="155"/>
                </a:lnTo>
                <a:lnTo>
                  <a:pt x="334" y="149"/>
                </a:lnTo>
                <a:lnTo>
                  <a:pt x="328" y="143"/>
                </a:lnTo>
                <a:lnTo>
                  <a:pt x="310" y="137"/>
                </a:lnTo>
                <a:lnTo>
                  <a:pt x="298" y="125"/>
                </a:lnTo>
                <a:lnTo>
                  <a:pt x="280" y="113"/>
                </a:lnTo>
                <a:lnTo>
                  <a:pt x="262" y="95"/>
                </a:lnTo>
                <a:lnTo>
                  <a:pt x="251" y="72"/>
                </a:lnTo>
                <a:lnTo>
                  <a:pt x="233" y="48"/>
                </a:lnTo>
                <a:lnTo>
                  <a:pt x="227" y="24"/>
                </a:lnTo>
                <a:lnTo>
                  <a:pt x="221" y="12"/>
                </a:lnTo>
                <a:lnTo>
                  <a:pt x="221" y="24"/>
                </a:lnTo>
                <a:lnTo>
                  <a:pt x="215" y="30"/>
                </a:lnTo>
                <a:lnTo>
                  <a:pt x="203" y="30"/>
                </a:lnTo>
                <a:lnTo>
                  <a:pt x="179" y="36"/>
                </a:lnTo>
                <a:lnTo>
                  <a:pt x="173" y="36"/>
                </a:lnTo>
                <a:lnTo>
                  <a:pt x="161" y="24"/>
                </a:lnTo>
                <a:lnTo>
                  <a:pt x="161" y="18"/>
                </a:lnTo>
                <a:lnTo>
                  <a:pt x="125" y="6"/>
                </a:lnTo>
                <a:lnTo>
                  <a:pt x="113" y="12"/>
                </a:lnTo>
                <a:lnTo>
                  <a:pt x="107" y="18"/>
                </a:lnTo>
                <a:lnTo>
                  <a:pt x="101" y="18"/>
                </a:lnTo>
                <a:lnTo>
                  <a:pt x="83" y="12"/>
                </a:lnTo>
                <a:lnTo>
                  <a:pt x="53" y="0"/>
                </a:lnTo>
                <a:lnTo>
                  <a:pt x="29" y="0"/>
                </a:lnTo>
                <a:lnTo>
                  <a:pt x="17" y="12"/>
                </a:lnTo>
                <a:lnTo>
                  <a:pt x="17" y="18"/>
                </a:lnTo>
                <a:close/>
              </a:path>
            </a:pathLst>
          </a:custGeom>
          <a:solidFill>
            <a:srgbClr val="252571"/>
          </a:soli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592872" y="5259615"/>
            <a:ext cx="2127250" cy="982662"/>
          </a:xfrm>
          <a:custGeom>
            <a:avLst/>
            <a:gdLst/>
            <a:ahLst/>
            <a:cxnLst>
              <a:cxn ang="0">
                <a:pos x="18" y="173"/>
              </a:cxn>
              <a:cxn ang="0">
                <a:pos x="36" y="143"/>
              </a:cxn>
              <a:cxn ang="0">
                <a:pos x="84" y="149"/>
              </a:cxn>
              <a:cxn ang="0">
                <a:pos x="120" y="167"/>
              </a:cxn>
              <a:cxn ang="0">
                <a:pos x="144" y="196"/>
              </a:cxn>
              <a:cxn ang="0">
                <a:pos x="186" y="208"/>
              </a:cxn>
              <a:cxn ang="0">
                <a:pos x="174" y="179"/>
              </a:cxn>
              <a:cxn ang="0">
                <a:pos x="198" y="185"/>
              </a:cxn>
              <a:cxn ang="0">
                <a:pos x="215" y="226"/>
              </a:cxn>
              <a:cxn ang="0">
                <a:pos x="221" y="250"/>
              </a:cxn>
              <a:cxn ang="0">
                <a:pos x="293" y="226"/>
              </a:cxn>
              <a:cxn ang="0">
                <a:pos x="263" y="167"/>
              </a:cxn>
              <a:cxn ang="0">
                <a:pos x="275" y="137"/>
              </a:cxn>
              <a:cxn ang="0">
                <a:pos x="305" y="119"/>
              </a:cxn>
              <a:cxn ang="0">
                <a:pos x="335" y="72"/>
              </a:cxn>
              <a:cxn ang="0">
                <a:pos x="389" y="60"/>
              </a:cxn>
              <a:cxn ang="0">
                <a:pos x="413" y="77"/>
              </a:cxn>
              <a:cxn ang="0">
                <a:pos x="437" y="101"/>
              </a:cxn>
              <a:cxn ang="0">
                <a:pos x="466" y="107"/>
              </a:cxn>
              <a:cxn ang="0">
                <a:pos x="460" y="119"/>
              </a:cxn>
              <a:cxn ang="0">
                <a:pos x="460" y="143"/>
              </a:cxn>
              <a:cxn ang="0">
                <a:pos x="460" y="167"/>
              </a:cxn>
              <a:cxn ang="0">
                <a:pos x="502" y="220"/>
              </a:cxn>
              <a:cxn ang="0">
                <a:pos x="520" y="196"/>
              </a:cxn>
              <a:cxn ang="0">
                <a:pos x="544" y="179"/>
              </a:cxn>
              <a:cxn ang="0">
                <a:pos x="562" y="155"/>
              </a:cxn>
              <a:cxn ang="0">
                <a:pos x="556" y="119"/>
              </a:cxn>
              <a:cxn ang="0">
                <a:pos x="550" y="95"/>
              </a:cxn>
              <a:cxn ang="0">
                <a:pos x="526" y="60"/>
              </a:cxn>
              <a:cxn ang="0">
                <a:pos x="454" y="12"/>
              </a:cxn>
              <a:cxn ang="0">
                <a:pos x="389" y="12"/>
              </a:cxn>
              <a:cxn ang="0">
                <a:pos x="329" y="12"/>
              </a:cxn>
              <a:cxn ang="0">
                <a:pos x="305" y="36"/>
              </a:cxn>
              <a:cxn ang="0">
                <a:pos x="287" y="42"/>
              </a:cxn>
              <a:cxn ang="0">
                <a:pos x="215" y="77"/>
              </a:cxn>
              <a:cxn ang="0">
                <a:pos x="156" y="95"/>
              </a:cxn>
              <a:cxn ang="0">
                <a:pos x="114" y="60"/>
              </a:cxn>
              <a:cxn ang="0">
                <a:pos x="108" y="83"/>
              </a:cxn>
              <a:cxn ang="0">
                <a:pos x="84" y="54"/>
              </a:cxn>
              <a:cxn ang="0">
                <a:pos x="54" y="24"/>
              </a:cxn>
              <a:cxn ang="0">
                <a:pos x="36" y="24"/>
              </a:cxn>
              <a:cxn ang="0">
                <a:pos x="12" y="42"/>
              </a:cxn>
              <a:cxn ang="0">
                <a:pos x="30" y="60"/>
              </a:cxn>
              <a:cxn ang="0">
                <a:pos x="24" y="83"/>
              </a:cxn>
              <a:cxn ang="0">
                <a:pos x="24" y="107"/>
              </a:cxn>
              <a:cxn ang="0">
                <a:pos x="12" y="131"/>
              </a:cxn>
              <a:cxn ang="0">
                <a:pos x="12" y="155"/>
              </a:cxn>
            </a:cxnLst>
            <a:rect l="0" t="0" r="r" b="b"/>
            <a:pathLst>
              <a:path w="568" h="250">
                <a:moveTo>
                  <a:pt x="12" y="161"/>
                </a:moveTo>
                <a:lnTo>
                  <a:pt x="12" y="167"/>
                </a:lnTo>
                <a:lnTo>
                  <a:pt x="18" y="173"/>
                </a:lnTo>
                <a:lnTo>
                  <a:pt x="24" y="173"/>
                </a:lnTo>
                <a:lnTo>
                  <a:pt x="24" y="143"/>
                </a:lnTo>
                <a:lnTo>
                  <a:pt x="36" y="143"/>
                </a:lnTo>
                <a:lnTo>
                  <a:pt x="60" y="155"/>
                </a:lnTo>
                <a:lnTo>
                  <a:pt x="78" y="149"/>
                </a:lnTo>
                <a:lnTo>
                  <a:pt x="84" y="149"/>
                </a:lnTo>
                <a:lnTo>
                  <a:pt x="90" y="161"/>
                </a:lnTo>
                <a:lnTo>
                  <a:pt x="114" y="161"/>
                </a:lnTo>
                <a:lnTo>
                  <a:pt x="120" y="167"/>
                </a:lnTo>
                <a:lnTo>
                  <a:pt x="126" y="167"/>
                </a:lnTo>
                <a:lnTo>
                  <a:pt x="132" y="173"/>
                </a:lnTo>
                <a:lnTo>
                  <a:pt x="144" y="196"/>
                </a:lnTo>
                <a:lnTo>
                  <a:pt x="162" y="202"/>
                </a:lnTo>
                <a:lnTo>
                  <a:pt x="180" y="214"/>
                </a:lnTo>
                <a:lnTo>
                  <a:pt x="186" y="208"/>
                </a:lnTo>
                <a:lnTo>
                  <a:pt x="186" y="196"/>
                </a:lnTo>
                <a:lnTo>
                  <a:pt x="180" y="185"/>
                </a:lnTo>
                <a:lnTo>
                  <a:pt x="174" y="179"/>
                </a:lnTo>
                <a:lnTo>
                  <a:pt x="174" y="173"/>
                </a:lnTo>
                <a:lnTo>
                  <a:pt x="192" y="173"/>
                </a:lnTo>
                <a:lnTo>
                  <a:pt x="198" y="185"/>
                </a:lnTo>
                <a:lnTo>
                  <a:pt x="198" y="202"/>
                </a:lnTo>
                <a:lnTo>
                  <a:pt x="204" y="214"/>
                </a:lnTo>
                <a:lnTo>
                  <a:pt x="215" y="226"/>
                </a:lnTo>
                <a:lnTo>
                  <a:pt x="215" y="238"/>
                </a:lnTo>
                <a:lnTo>
                  <a:pt x="210" y="250"/>
                </a:lnTo>
                <a:lnTo>
                  <a:pt x="221" y="250"/>
                </a:lnTo>
                <a:lnTo>
                  <a:pt x="251" y="244"/>
                </a:lnTo>
                <a:lnTo>
                  <a:pt x="281" y="226"/>
                </a:lnTo>
                <a:lnTo>
                  <a:pt x="293" y="226"/>
                </a:lnTo>
                <a:lnTo>
                  <a:pt x="305" y="214"/>
                </a:lnTo>
                <a:lnTo>
                  <a:pt x="287" y="202"/>
                </a:lnTo>
                <a:lnTo>
                  <a:pt x="263" y="167"/>
                </a:lnTo>
                <a:lnTo>
                  <a:pt x="251" y="155"/>
                </a:lnTo>
                <a:lnTo>
                  <a:pt x="251" y="143"/>
                </a:lnTo>
                <a:lnTo>
                  <a:pt x="275" y="137"/>
                </a:lnTo>
                <a:lnTo>
                  <a:pt x="281" y="137"/>
                </a:lnTo>
                <a:lnTo>
                  <a:pt x="287" y="131"/>
                </a:lnTo>
                <a:lnTo>
                  <a:pt x="305" y="119"/>
                </a:lnTo>
                <a:lnTo>
                  <a:pt x="323" y="101"/>
                </a:lnTo>
                <a:lnTo>
                  <a:pt x="323" y="77"/>
                </a:lnTo>
                <a:lnTo>
                  <a:pt x="335" y="72"/>
                </a:lnTo>
                <a:lnTo>
                  <a:pt x="341" y="66"/>
                </a:lnTo>
                <a:lnTo>
                  <a:pt x="371" y="60"/>
                </a:lnTo>
                <a:lnTo>
                  <a:pt x="389" y="60"/>
                </a:lnTo>
                <a:lnTo>
                  <a:pt x="395" y="66"/>
                </a:lnTo>
                <a:lnTo>
                  <a:pt x="401" y="77"/>
                </a:lnTo>
                <a:lnTo>
                  <a:pt x="413" y="77"/>
                </a:lnTo>
                <a:lnTo>
                  <a:pt x="425" y="83"/>
                </a:lnTo>
                <a:lnTo>
                  <a:pt x="431" y="89"/>
                </a:lnTo>
                <a:lnTo>
                  <a:pt x="437" y="101"/>
                </a:lnTo>
                <a:lnTo>
                  <a:pt x="449" y="113"/>
                </a:lnTo>
                <a:lnTo>
                  <a:pt x="454" y="113"/>
                </a:lnTo>
                <a:lnTo>
                  <a:pt x="466" y="107"/>
                </a:lnTo>
                <a:lnTo>
                  <a:pt x="472" y="107"/>
                </a:lnTo>
                <a:lnTo>
                  <a:pt x="472" y="113"/>
                </a:lnTo>
                <a:lnTo>
                  <a:pt x="460" y="119"/>
                </a:lnTo>
                <a:lnTo>
                  <a:pt x="466" y="131"/>
                </a:lnTo>
                <a:lnTo>
                  <a:pt x="466" y="137"/>
                </a:lnTo>
                <a:lnTo>
                  <a:pt x="460" y="143"/>
                </a:lnTo>
                <a:lnTo>
                  <a:pt x="443" y="143"/>
                </a:lnTo>
                <a:lnTo>
                  <a:pt x="454" y="161"/>
                </a:lnTo>
                <a:lnTo>
                  <a:pt x="460" y="167"/>
                </a:lnTo>
                <a:lnTo>
                  <a:pt x="472" y="191"/>
                </a:lnTo>
                <a:lnTo>
                  <a:pt x="490" y="214"/>
                </a:lnTo>
                <a:lnTo>
                  <a:pt x="502" y="220"/>
                </a:lnTo>
                <a:lnTo>
                  <a:pt x="514" y="220"/>
                </a:lnTo>
                <a:lnTo>
                  <a:pt x="520" y="208"/>
                </a:lnTo>
                <a:lnTo>
                  <a:pt x="520" y="196"/>
                </a:lnTo>
                <a:lnTo>
                  <a:pt x="532" y="185"/>
                </a:lnTo>
                <a:lnTo>
                  <a:pt x="544" y="185"/>
                </a:lnTo>
                <a:lnTo>
                  <a:pt x="544" y="179"/>
                </a:lnTo>
                <a:lnTo>
                  <a:pt x="556" y="167"/>
                </a:lnTo>
                <a:lnTo>
                  <a:pt x="562" y="167"/>
                </a:lnTo>
                <a:lnTo>
                  <a:pt x="562" y="155"/>
                </a:lnTo>
                <a:lnTo>
                  <a:pt x="568" y="149"/>
                </a:lnTo>
                <a:lnTo>
                  <a:pt x="568" y="131"/>
                </a:lnTo>
                <a:lnTo>
                  <a:pt x="556" y="119"/>
                </a:lnTo>
                <a:lnTo>
                  <a:pt x="556" y="107"/>
                </a:lnTo>
                <a:lnTo>
                  <a:pt x="550" y="101"/>
                </a:lnTo>
                <a:lnTo>
                  <a:pt x="550" y="95"/>
                </a:lnTo>
                <a:lnTo>
                  <a:pt x="544" y="77"/>
                </a:lnTo>
                <a:lnTo>
                  <a:pt x="544" y="72"/>
                </a:lnTo>
                <a:lnTo>
                  <a:pt x="526" y="60"/>
                </a:lnTo>
                <a:lnTo>
                  <a:pt x="502" y="36"/>
                </a:lnTo>
                <a:lnTo>
                  <a:pt x="484" y="24"/>
                </a:lnTo>
                <a:lnTo>
                  <a:pt x="454" y="12"/>
                </a:lnTo>
                <a:lnTo>
                  <a:pt x="425" y="6"/>
                </a:lnTo>
                <a:lnTo>
                  <a:pt x="395" y="12"/>
                </a:lnTo>
                <a:lnTo>
                  <a:pt x="389" y="12"/>
                </a:lnTo>
                <a:lnTo>
                  <a:pt x="389" y="0"/>
                </a:lnTo>
                <a:lnTo>
                  <a:pt x="329" y="0"/>
                </a:lnTo>
                <a:lnTo>
                  <a:pt x="329" y="12"/>
                </a:lnTo>
                <a:lnTo>
                  <a:pt x="317" y="18"/>
                </a:lnTo>
                <a:lnTo>
                  <a:pt x="311" y="30"/>
                </a:lnTo>
                <a:lnTo>
                  <a:pt x="305" y="36"/>
                </a:lnTo>
                <a:lnTo>
                  <a:pt x="299" y="30"/>
                </a:lnTo>
                <a:lnTo>
                  <a:pt x="293" y="30"/>
                </a:lnTo>
                <a:lnTo>
                  <a:pt x="287" y="42"/>
                </a:lnTo>
                <a:lnTo>
                  <a:pt x="275" y="48"/>
                </a:lnTo>
                <a:lnTo>
                  <a:pt x="239" y="60"/>
                </a:lnTo>
                <a:lnTo>
                  <a:pt x="215" y="77"/>
                </a:lnTo>
                <a:lnTo>
                  <a:pt x="198" y="89"/>
                </a:lnTo>
                <a:lnTo>
                  <a:pt x="180" y="95"/>
                </a:lnTo>
                <a:lnTo>
                  <a:pt x="156" y="95"/>
                </a:lnTo>
                <a:lnTo>
                  <a:pt x="126" y="66"/>
                </a:lnTo>
                <a:lnTo>
                  <a:pt x="114" y="66"/>
                </a:lnTo>
                <a:lnTo>
                  <a:pt x="114" y="60"/>
                </a:lnTo>
                <a:lnTo>
                  <a:pt x="108" y="66"/>
                </a:lnTo>
                <a:lnTo>
                  <a:pt x="126" y="83"/>
                </a:lnTo>
                <a:lnTo>
                  <a:pt x="108" y="83"/>
                </a:lnTo>
                <a:lnTo>
                  <a:pt x="96" y="72"/>
                </a:lnTo>
                <a:lnTo>
                  <a:pt x="90" y="60"/>
                </a:lnTo>
                <a:lnTo>
                  <a:pt x="84" y="54"/>
                </a:lnTo>
                <a:lnTo>
                  <a:pt x="72" y="48"/>
                </a:lnTo>
                <a:lnTo>
                  <a:pt x="72" y="42"/>
                </a:lnTo>
                <a:lnTo>
                  <a:pt x="54" y="24"/>
                </a:lnTo>
                <a:lnTo>
                  <a:pt x="54" y="30"/>
                </a:lnTo>
                <a:lnTo>
                  <a:pt x="42" y="30"/>
                </a:lnTo>
                <a:lnTo>
                  <a:pt x="36" y="24"/>
                </a:lnTo>
                <a:lnTo>
                  <a:pt x="24" y="24"/>
                </a:lnTo>
                <a:lnTo>
                  <a:pt x="18" y="30"/>
                </a:lnTo>
                <a:lnTo>
                  <a:pt x="12" y="42"/>
                </a:lnTo>
                <a:lnTo>
                  <a:pt x="18" y="42"/>
                </a:lnTo>
                <a:lnTo>
                  <a:pt x="18" y="48"/>
                </a:lnTo>
                <a:lnTo>
                  <a:pt x="30" y="60"/>
                </a:lnTo>
                <a:lnTo>
                  <a:pt x="36" y="72"/>
                </a:lnTo>
                <a:lnTo>
                  <a:pt x="30" y="72"/>
                </a:lnTo>
                <a:lnTo>
                  <a:pt x="24" y="83"/>
                </a:lnTo>
                <a:lnTo>
                  <a:pt x="18" y="83"/>
                </a:lnTo>
                <a:lnTo>
                  <a:pt x="18" y="95"/>
                </a:lnTo>
                <a:lnTo>
                  <a:pt x="24" y="107"/>
                </a:lnTo>
                <a:lnTo>
                  <a:pt x="24" y="113"/>
                </a:lnTo>
                <a:lnTo>
                  <a:pt x="18" y="125"/>
                </a:lnTo>
                <a:lnTo>
                  <a:pt x="12" y="131"/>
                </a:lnTo>
                <a:lnTo>
                  <a:pt x="0" y="137"/>
                </a:lnTo>
                <a:lnTo>
                  <a:pt x="0" y="143"/>
                </a:lnTo>
                <a:lnTo>
                  <a:pt x="12" y="155"/>
                </a:lnTo>
                <a:lnTo>
                  <a:pt x="12" y="161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189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437188" y="5746750"/>
            <a:ext cx="69850" cy="1222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12"/>
              </a:cxn>
              <a:cxn ang="0">
                <a:pos x="6" y="18"/>
              </a:cxn>
              <a:cxn ang="0">
                <a:pos x="12" y="30"/>
              </a:cxn>
              <a:cxn ang="0">
                <a:pos x="18" y="30"/>
              </a:cxn>
              <a:cxn ang="0">
                <a:pos x="18" y="18"/>
              </a:cxn>
              <a:cxn ang="0">
                <a:pos x="12" y="12"/>
              </a:cxn>
              <a:cxn ang="0">
                <a:pos x="12" y="6"/>
              </a:cxn>
              <a:cxn ang="0">
                <a:pos x="6" y="0"/>
              </a:cxn>
            </a:cxnLst>
            <a:rect l="0" t="0" r="r" b="b"/>
            <a:pathLst>
              <a:path w="18" h="30">
                <a:moveTo>
                  <a:pt x="6" y="0"/>
                </a:moveTo>
                <a:lnTo>
                  <a:pt x="0" y="0"/>
                </a:lnTo>
                <a:lnTo>
                  <a:pt x="0" y="12"/>
                </a:lnTo>
                <a:lnTo>
                  <a:pt x="6" y="18"/>
                </a:lnTo>
                <a:lnTo>
                  <a:pt x="12" y="30"/>
                </a:lnTo>
                <a:lnTo>
                  <a:pt x="18" y="30"/>
                </a:lnTo>
                <a:lnTo>
                  <a:pt x="18" y="18"/>
                </a:lnTo>
                <a:lnTo>
                  <a:pt x="12" y="12"/>
                </a:lnTo>
                <a:lnTo>
                  <a:pt x="12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483391" y="5197703"/>
            <a:ext cx="68262" cy="9048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0" y="12"/>
              </a:cxn>
              <a:cxn ang="0">
                <a:pos x="6" y="18"/>
              </a:cxn>
              <a:cxn ang="0">
                <a:pos x="6" y="24"/>
              </a:cxn>
              <a:cxn ang="0">
                <a:pos x="12" y="18"/>
              </a:cxn>
              <a:cxn ang="0">
                <a:pos x="12" y="6"/>
              </a:cxn>
              <a:cxn ang="0">
                <a:pos x="18" y="6"/>
              </a:cxn>
              <a:cxn ang="0">
                <a:pos x="12" y="0"/>
              </a:cxn>
              <a:cxn ang="0">
                <a:pos x="6" y="0"/>
              </a:cxn>
            </a:cxnLst>
            <a:rect l="0" t="0" r="r" b="b"/>
            <a:pathLst>
              <a:path w="18" h="24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6" y="24"/>
                </a:lnTo>
                <a:lnTo>
                  <a:pt x="12" y="18"/>
                </a:lnTo>
                <a:lnTo>
                  <a:pt x="12" y="6"/>
                </a:lnTo>
                <a:lnTo>
                  <a:pt x="18" y="6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376988" y="5421313"/>
            <a:ext cx="22225" cy="22225"/>
          </a:xfrm>
          <a:prstGeom prst="rect">
            <a:avLst/>
          </a:prstGeom>
          <a:solidFill>
            <a:srgbClr val="000080"/>
          </a:solidFill>
          <a:ln w="3810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2" name="21 Imagen" descr="americacentralyelcarib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CCFF"/>
              </a:clrFrom>
              <a:clrTo>
                <a:srgbClr val="00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 t="35350" r="31538" b="53149"/>
          <a:stretch>
            <a:fillRect/>
          </a:stretch>
        </p:blipFill>
        <p:spPr bwMode="auto">
          <a:xfrm>
            <a:off x="7308305" y="1978024"/>
            <a:ext cx="88787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22 CuadroTexto"/>
          <p:cNvSpPr txBox="1">
            <a:spLocks noChangeArrowheads="1"/>
          </p:cNvSpPr>
          <p:nvPr/>
        </p:nvSpPr>
        <p:spPr bwMode="auto">
          <a:xfrm>
            <a:off x="1115615" y="823913"/>
            <a:ext cx="7080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OSPESCA COUNTRIES</a:t>
            </a:r>
            <a:endParaRPr lang="es-MX" sz="3600" b="1" dirty="0"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1526" name="22 CuadroTexto"/>
          <p:cNvSpPr txBox="1">
            <a:spLocks noChangeArrowheads="1"/>
          </p:cNvSpPr>
          <p:nvPr/>
        </p:nvSpPr>
        <p:spPr bwMode="auto">
          <a:xfrm>
            <a:off x="0" y="2038350"/>
            <a:ext cx="348204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</a:rPr>
              <a:t>1. </a:t>
            </a:r>
            <a:r>
              <a:rPr lang="es-MX" sz="2400" b="1" dirty="0" err="1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Belize</a:t>
            </a:r>
            <a:endParaRPr lang="es-MX" sz="2400" b="1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2. Costa Rica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El Salvador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4. Guatemala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5. Honduras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6. Nicaragua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7. Panamá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8. </a:t>
            </a:r>
            <a:r>
              <a:rPr lang="es-MX" sz="2400" b="1" dirty="0" err="1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Dominican</a:t>
            </a:r>
            <a:r>
              <a:rPr lang="es-MX" sz="2400" b="1" dirty="0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MX" sz="2400" b="1" dirty="0" err="1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Republic</a:t>
            </a:r>
            <a:endParaRPr lang="es-SV" sz="2400" b="1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056656"/>
            <a:ext cx="77057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136339"/>
            <a:ext cx="516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s-E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2" descr="http://www.sica.int/busqueda/busqueda_archivo.aspx?Archivo=sgnt_40437_1_04092009.jpg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7" y="1862121"/>
            <a:ext cx="4896544" cy="312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15" name="14 Rectángulo"/>
          <p:cNvSpPr/>
          <p:nvPr/>
        </p:nvSpPr>
        <p:spPr>
          <a:xfrm>
            <a:off x="827584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Regional Technical Shark Group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2005-2011</a:t>
            </a:r>
            <a:endParaRPr lang="en-US" sz="3600" b="1" dirty="0">
              <a:ln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55776" y="501317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2005 - 2008 POA in </a:t>
            </a:r>
            <a:r>
              <a:rPr lang="es-CR" sz="20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each</a:t>
            </a: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country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2008  </a:t>
            </a:r>
            <a:r>
              <a:rPr lang="es-CR" sz="20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T</a:t>
            </a:r>
            <a:r>
              <a:rPr lang="es-CR" sz="20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echnical</a:t>
            </a: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CR" sz="20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shark</a:t>
            </a: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CR" sz="20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group</a:t>
            </a: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s-CR" sz="20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created</a:t>
            </a:r>
            <a:endParaRPr lang="es-CR" sz="20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27089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25" y="3933056"/>
            <a:ext cx="2316092" cy="310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86" y="1292860"/>
            <a:ext cx="2479930" cy="336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2" y="5937250"/>
            <a:ext cx="7112804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692696"/>
            <a:ext cx="9252520" cy="504056"/>
          </a:xfrm>
        </p:spPr>
        <p:txBody>
          <a:bodyPr/>
          <a:lstStyle/>
          <a:p>
            <a:r>
              <a:rPr lang="es-CR" sz="3600" b="1" dirty="0" err="1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Actions</a:t>
            </a:r>
            <a:r>
              <a:rPr lang="es-CR" sz="3600" b="1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3600" b="1" dirty="0" err="1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by</a:t>
            </a:r>
            <a:r>
              <a:rPr lang="es-CR" sz="3600" b="1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PART-Central </a:t>
            </a:r>
            <a:r>
              <a:rPr lang="es-CR" sz="3600" b="1" dirty="0" err="1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</a:t>
            </a:r>
            <a:endParaRPr lang="es-CR" sz="3600" b="1" dirty="0"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MGonzalez\Desktop\114_PANA\P114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3"/>
          <a:stretch>
            <a:fillRect/>
          </a:stretch>
        </p:blipFill>
        <p:spPr bwMode="auto">
          <a:xfrm>
            <a:off x="192290" y="5014664"/>
            <a:ext cx="2075454" cy="148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67744" y="5013176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OSPESCA  </a:t>
            </a:r>
            <a:r>
              <a:rPr lang="es-ES" sz="2200" dirty="0" err="1" smtClean="0">
                <a:solidFill>
                  <a:prstClr val="black"/>
                </a:solidFill>
                <a:cs typeface="Arial" charset="0"/>
              </a:rPr>
              <a:t>signs</a:t>
            </a:r>
            <a:r>
              <a:rPr lang="es-ES" sz="2200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s-ES" sz="2200" dirty="0" err="1">
                <a:solidFill>
                  <a:prstClr val="black"/>
                </a:solidFill>
                <a:cs typeface="Arial" charset="0"/>
              </a:rPr>
              <a:t>MoU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s-ES" sz="2200" dirty="0" err="1" smtClean="0">
                <a:solidFill>
                  <a:prstClr val="black"/>
                </a:solidFill>
                <a:cs typeface="Arial" charset="0"/>
              </a:rPr>
              <a:t>with</a:t>
            </a:r>
            <a:endParaRPr lang="es-ES" sz="22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es-ES" sz="2200" dirty="0" smtClean="0">
                <a:solidFill>
                  <a:prstClr val="black"/>
                </a:solidFill>
                <a:cs typeface="Arial" charset="0"/>
              </a:rPr>
              <a:t>to </a:t>
            </a:r>
            <a:r>
              <a:rPr lang="es-ES" sz="2200" dirty="0" err="1" smtClean="0">
                <a:solidFill>
                  <a:prstClr val="black"/>
                </a:solidFill>
                <a:cs typeface="Arial" charset="0"/>
              </a:rPr>
              <a:t>promote</a:t>
            </a:r>
            <a:r>
              <a:rPr lang="es-ES" sz="2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cs typeface="Arial" charset="0"/>
              </a:rPr>
              <a:t>training and technical scientific exchange for the genetic study of sharks, </a:t>
            </a:r>
            <a:r>
              <a:rPr lang="es-MX" sz="2200" dirty="0" smtClean="0">
                <a:solidFill>
                  <a:prstClr val="black"/>
                </a:solidFill>
                <a:cs typeface="Arial" charset="0"/>
              </a:rPr>
              <a:t>Nov</a:t>
            </a:r>
            <a:r>
              <a:rPr lang="es-MX" sz="2200" dirty="0">
                <a:solidFill>
                  <a:prstClr val="black"/>
                </a:solidFill>
                <a:cs typeface="Arial" charset="0"/>
              </a:rPr>
              <a:t>. 2011</a:t>
            </a:r>
            <a:endParaRPr lang="es-CR" sz="2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51786"/>
            <a:ext cx="2808312" cy="4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95536" y="134076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400" b="1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   </a:t>
            </a:r>
            <a:r>
              <a:rPr lang="es-CR" sz="2400" dirty="0" err="1" smtClean="0">
                <a:solidFill>
                  <a:prstClr val="black"/>
                </a:solidFill>
                <a:cs typeface="Arial" charset="0"/>
              </a:rPr>
              <a:t>Participation</a:t>
            </a:r>
            <a:r>
              <a:rPr lang="es-CR" sz="2400" dirty="0" smtClean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es-CR" sz="2400" dirty="0" err="1" smtClean="0">
                <a:solidFill>
                  <a:prstClr val="black"/>
                </a:solidFill>
                <a:cs typeface="Arial" charset="0"/>
              </a:rPr>
              <a:t>interactive</a:t>
            </a:r>
            <a:r>
              <a:rPr lang="es-CR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  <a:cs typeface="Arial" charset="0"/>
              </a:rPr>
              <a:t>populations</a:t>
            </a:r>
            <a:r>
              <a:rPr lang="es-CR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  <a:cs typeface="Arial" charset="0"/>
              </a:rPr>
              <a:t>course</a:t>
            </a:r>
            <a:r>
              <a:rPr lang="es-CR" sz="2400" dirty="0" smtClean="0">
                <a:solidFill>
                  <a:prstClr val="black"/>
                </a:solidFill>
                <a:cs typeface="Arial" charset="0"/>
              </a:rPr>
              <a:t>,  </a:t>
            </a:r>
            <a:r>
              <a:rPr lang="es-CR" sz="2400" dirty="0">
                <a:solidFill>
                  <a:prstClr val="black"/>
                </a:solidFill>
                <a:cs typeface="Arial" charset="0"/>
              </a:rPr>
              <a:t>CPPS – AUNAP-Colombia </a:t>
            </a:r>
          </a:p>
          <a:p>
            <a:pPr lvl="4" algn="just" fontAlgn="base">
              <a:spcBef>
                <a:spcPct val="0"/>
              </a:spcBef>
              <a:spcAft>
                <a:spcPct val="0"/>
              </a:spcAft>
            </a:pP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marL="2171700" lvl="4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Participation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the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CPPS and GTEAM meeting and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recently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signed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MoU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between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OSPESCA y CPPS</a:t>
            </a: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Exchange of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experiences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regarding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Rule </a:t>
            </a:r>
            <a:r>
              <a:rPr lang="es-MX" sz="2400" dirty="0">
                <a:solidFill>
                  <a:prstClr val="black"/>
                </a:solidFill>
                <a:cs typeface="Arial" charset="0"/>
              </a:rPr>
              <a:t>OSP-05-11 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with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MX" sz="2400" dirty="0">
                <a:solidFill>
                  <a:prstClr val="black"/>
                </a:solidFill>
                <a:cs typeface="Arial" charset="0"/>
              </a:rPr>
              <a:t>Colombia</a:t>
            </a:r>
            <a:endParaRPr lang="es-E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1" name="Picture 3" descr="E:\RESPALDOS\NEW BACKUP\desktop\CPPS CURSO Y REUNION COLOMBIA\talleres sobre aleteo Colombia\DSC035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21" y="1324135"/>
            <a:ext cx="1944216" cy="10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RESPALDOS\NEW BACKUP\desktop\CPPS CURSO Y REUNION COLOMBIA\taller buenaventura y cartagena\DSC03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290" y="3645024"/>
            <a:ext cx="1944216" cy="10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taller regional de tiburones en  nicaragua\fotos\P1000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10" y="2564904"/>
            <a:ext cx="1892696" cy="100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0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Rectángulo"/>
          <p:cNvSpPr>
            <a:spLocks noChangeArrowheads="1"/>
          </p:cNvSpPr>
          <p:nvPr/>
        </p:nvSpPr>
        <p:spPr bwMode="auto">
          <a:xfrm>
            <a:off x="2286000" y="2136775"/>
            <a:ext cx="516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s-E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0490" y="549275"/>
            <a:ext cx="86407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Working Group on Sharks and Highly Migratory Species (GTEAM in Spanish)</a:t>
            </a:r>
            <a:endParaRPr lang="en-US" sz="3600" b="1" dirty="0"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0" y="2420938"/>
            <a:ext cx="3995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2011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Se </a:t>
            </a:r>
            <a:r>
              <a:rPr lang="es-CR" sz="2000" b="1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amplían  </a:t>
            </a: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CR" sz="2000" b="1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Tdrs</a:t>
            </a:r>
            <a:r>
              <a:rPr lang="es-CR" sz="2000" b="1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b="1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 </a:t>
            </a: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GTEAM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98897" y="4941168"/>
            <a:ext cx="7905551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400" b="1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Objective</a:t>
            </a:r>
            <a:endParaRPr lang="es-CR" sz="2400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Recommend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coordinate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and monitor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actions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towards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sustainable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use and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conservation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sharks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highly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migratory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species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 REGIONAL </a:t>
            </a:r>
            <a:r>
              <a:rPr lang="es-CR" sz="2000" dirty="0" err="1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focus</a:t>
            </a: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CR" sz="20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7" name="Picture 3" descr="E:\taller regional de tiburones en  nicaragua\fotos\P100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337" y="2367756"/>
            <a:ext cx="4356213" cy="25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6162"/>
            <a:ext cx="7597279" cy="61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7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8244" y="620688"/>
            <a:ext cx="7666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0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TECHNICAL GROUP ON HIGHLY MIGRATORY SPECIES (GTEAM</a:t>
            </a:r>
            <a:r>
              <a:rPr lang="es-ES" sz="28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s-ES" sz="28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prioritize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activities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of </a:t>
            </a: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the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Regional Shark Plan of </a:t>
            </a: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Action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with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NGOs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and IATTC</a:t>
            </a:r>
            <a:endParaRPr lang="es-ES" sz="2400" b="1" dirty="0">
              <a:solidFill>
                <a:srgbClr val="0033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" name="Picture 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266">
            <a:off x="6133908" y="2613376"/>
            <a:ext cx="2597267" cy="3409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698" name="Picture 2" descr="E:\REUNION GTEAM OSPESCA\FOTOS\DSC0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876651" cy="33694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6096187"/>
            <a:ext cx="7705725" cy="7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4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2420888"/>
            <a:ext cx="5472608" cy="3888432"/>
          </a:xfrm>
        </p:spPr>
        <p:txBody>
          <a:bodyPr/>
          <a:lstStyle/>
          <a:p>
            <a:pPr>
              <a:buNone/>
            </a:pPr>
            <a:r>
              <a:rPr lang="es-CR" sz="2400" b="1" dirty="0" smtClean="0">
                <a:solidFill>
                  <a:srgbClr val="C00000"/>
                </a:solidFill>
              </a:rPr>
              <a:t>1</a:t>
            </a:r>
            <a:r>
              <a:rPr lang="es-C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control and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survelliance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dissemintation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es-CR" sz="2200" b="1" dirty="0" smtClean="0">
                <a:solidFill>
                  <a:srgbClr val="C00000"/>
                </a:solidFill>
              </a:rPr>
              <a:t>)</a:t>
            </a:r>
            <a:endParaRPr lang="es-CR" sz="2200" b="1" dirty="0">
              <a:solidFill>
                <a:srgbClr val="C00000"/>
              </a:solidFill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3345" y="861291"/>
            <a:ext cx="86391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Regional Plan of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Action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for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Management and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Cosnervation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of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Sharks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in Central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America</a:t>
            </a: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ES" sz="3200" b="1" dirty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3345" y="1916832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24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Action</a:t>
            </a:r>
            <a:r>
              <a:rPr lang="es-CR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steps</a:t>
            </a:r>
            <a:r>
              <a:rPr lang="es-CR" sz="2400" b="1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:</a:t>
            </a:r>
            <a:endParaRPr lang="es-CR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7" y="2708920"/>
            <a:ext cx="20882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900">
            <a:off x="439540" y="1539796"/>
            <a:ext cx="3333750" cy="42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/>
          <a:lstStyle/>
          <a:p>
            <a:r>
              <a:rPr lang="es-SV" b="1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Publications</a:t>
            </a:r>
            <a:r>
              <a:rPr lang="es-SV" b="1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SV" b="1" dirty="0"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524">
            <a:off x="703696" y="4367850"/>
            <a:ext cx="1654433" cy="229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088">
            <a:off x="4844850" y="1503068"/>
            <a:ext cx="3401830" cy="415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DCIM\108_PANA\P1080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18459" r="17229" b="14751"/>
          <a:stretch>
            <a:fillRect/>
          </a:stretch>
        </p:blipFill>
        <p:spPr bwMode="auto">
          <a:xfrm rot="21193866">
            <a:off x="2759985" y="4028269"/>
            <a:ext cx="1754435" cy="234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082">
            <a:off x="6909709" y="4198978"/>
            <a:ext cx="1720317" cy="254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5064">
            <a:off x="5039093" y="3927628"/>
            <a:ext cx="1669199" cy="25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0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1152128"/>
          </a:xfrm>
        </p:spPr>
        <p:txBody>
          <a:bodyPr/>
          <a:lstStyle/>
          <a:p>
            <a:r>
              <a:rPr lang="es-CR" sz="4000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Approved</a:t>
            </a:r>
            <a:r>
              <a:rPr lang="es-CR" sz="40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4000" dirty="0" err="1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r>
              <a:rPr lang="es-CR" sz="4000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s-CR" sz="40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4000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es-CR" sz="40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4000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Inspection</a:t>
            </a:r>
            <a:r>
              <a:rPr lang="es-CR" sz="40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of </a:t>
            </a:r>
            <a:r>
              <a:rPr lang="es-CR" sz="4000" dirty="0" err="1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Landings</a:t>
            </a:r>
            <a:endParaRPr lang="es-CR" sz="4000" dirty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3814" t="17380" r="32481" b="5382"/>
          <a:stretch>
            <a:fillRect/>
          </a:stretch>
        </p:blipFill>
        <p:spPr bwMode="auto">
          <a:xfrm>
            <a:off x="5076056" y="1916832"/>
            <a:ext cx="35848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3672" t="15869" r="31915" b="5463"/>
          <a:stretch>
            <a:fillRect/>
          </a:stretch>
        </p:blipFill>
        <p:spPr bwMode="auto">
          <a:xfrm>
            <a:off x="648477" y="1916832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459</Words>
  <Application>Microsoft Office PowerPoint</Application>
  <PresentationFormat>On-screen Show (4:3)</PresentationFormat>
  <Paragraphs>99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2_Tema de Office</vt:lpstr>
      <vt:lpstr>3_Tema de Office</vt:lpstr>
      <vt:lpstr>  </vt:lpstr>
      <vt:lpstr>PowerPoint Presentation</vt:lpstr>
      <vt:lpstr>PowerPoint Presentation</vt:lpstr>
      <vt:lpstr>Actions by PART-Central America</vt:lpstr>
      <vt:lpstr>PowerPoint Presentation</vt:lpstr>
      <vt:lpstr>PowerPoint Presentation</vt:lpstr>
      <vt:lpstr>Regional Plan of Action for the Management and Cosnervation of Sharks in Central America </vt:lpstr>
      <vt:lpstr>Publications </vt:lpstr>
      <vt:lpstr>Approved Form for Inspection of Landings</vt:lpstr>
      <vt:lpstr>Biological samples</vt:lpstr>
      <vt:lpstr>Generated a database  from biological fisheries samples from landings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Sony</dc:creator>
  <cp:lastModifiedBy>Rebecca Regnery</cp:lastModifiedBy>
  <cp:revision>34</cp:revision>
  <dcterms:created xsi:type="dcterms:W3CDTF">2014-11-25T15:51:04Z</dcterms:created>
  <dcterms:modified xsi:type="dcterms:W3CDTF">2014-12-12T20:58:13Z</dcterms:modified>
</cp:coreProperties>
</file>